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70" r:id="rId3"/>
    <p:sldId id="271" r:id="rId4"/>
    <p:sldId id="268" r:id="rId5"/>
    <p:sldId id="269" r:id="rId6"/>
    <p:sldId id="259" r:id="rId7"/>
    <p:sldId id="258" r:id="rId8"/>
    <p:sldId id="265" r:id="rId9"/>
    <p:sldId id="264" r:id="rId10"/>
    <p:sldId id="272" r:id="rId11"/>
    <p:sldId id="261" r:id="rId12"/>
    <p:sldId id="256" r:id="rId13"/>
    <p:sldId id="257" r:id="rId14"/>
    <p:sldId id="266" r:id="rId15"/>
    <p:sldId id="263" r:id="rId16"/>
    <p:sldId id="262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8DD3"/>
    <a:srgbClr val="ADB9CA"/>
    <a:srgbClr val="A9D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1" autoAdjust="0"/>
    <p:restoredTop sz="94660"/>
  </p:normalViewPr>
  <p:slideViewPr>
    <p:cSldViewPr snapToGrid="0">
      <p:cViewPr>
        <p:scale>
          <a:sx n="170" d="100"/>
          <a:sy n="170" d="100"/>
        </p:scale>
        <p:origin x="576" y="-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5_Tinker\Solar\Bucket%20inject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5_Tinker\Solar\Bucket%20injectio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5_Tinker\Solar\Bucket%20injectio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5_Tinker\Solar\Bucket%20injectio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de-DE" sz="1800" b="0" i="0" baseline="0">
                <a:effectLst/>
              </a:rPr>
              <a:t>X=Volt Y =PWM for Lead Acid</a:t>
            </a:r>
            <a:endParaRPr lang="de-DE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'15A Module'!$B$1</c:f>
              <c:strCache>
                <c:ptCount val="1"/>
                <c:pt idx="0">
                  <c:v>6x LeadAcid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'15A Module'!$A$2:$A$9</c:f>
              <c:numCache>
                <c:formatCode>General</c:formatCode>
                <c:ptCount val="8"/>
                <c:pt idx="0">
                  <c:v>0</c:v>
                </c:pt>
                <c:pt idx="1">
                  <c:v>200</c:v>
                </c:pt>
                <c:pt idx="2">
                  <c:v>320</c:v>
                </c:pt>
                <c:pt idx="3">
                  <c:v>380</c:v>
                </c:pt>
                <c:pt idx="4">
                  <c:v>490</c:v>
                </c:pt>
                <c:pt idx="5">
                  <c:v>640</c:v>
                </c:pt>
                <c:pt idx="6">
                  <c:v>950</c:v>
                </c:pt>
                <c:pt idx="7">
                  <c:v>1024</c:v>
                </c:pt>
              </c:numCache>
            </c:numRef>
          </c:xVal>
          <c:yVal>
            <c:numRef>
              <c:f>'15A Module'!$B$2:$B$9</c:f>
              <c:numCache>
                <c:formatCode>0.00</c:formatCode>
                <c:ptCount val="8"/>
                <c:pt idx="0">
                  <c:v>14.96</c:v>
                </c:pt>
                <c:pt idx="1">
                  <c:v>14.4</c:v>
                </c:pt>
                <c:pt idx="2">
                  <c:v>14</c:v>
                </c:pt>
                <c:pt idx="3">
                  <c:v>13.8</c:v>
                </c:pt>
                <c:pt idx="4">
                  <c:v>13.5</c:v>
                </c:pt>
                <c:pt idx="5">
                  <c:v>13</c:v>
                </c:pt>
                <c:pt idx="6">
                  <c:v>12</c:v>
                </c:pt>
                <c:pt idx="7">
                  <c:v>11.84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B46-4E0B-94D6-007F57D64817}"/>
            </c:ext>
          </c:extLst>
        </c:ser>
        <c:ser>
          <c:idx val="1"/>
          <c:order val="1"/>
          <c:tx>
            <c:strRef>
              <c:f>'15A Module'!$C$1</c:f>
              <c:strCache>
                <c:ptCount val="1"/>
                <c:pt idx="0">
                  <c:v>4x LiFePo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'15A Module'!$A$2:$A$9</c:f>
              <c:numCache>
                <c:formatCode>General</c:formatCode>
                <c:ptCount val="8"/>
                <c:pt idx="0">
                  <c:v>0</c:v>
                </c:pt>
                <c:pt idx="1">
                  <c:v>200</c:v>
                </c:pt>
                <c:pt idx="2">
                  <c:v>320</c:v>
                </c:pt>
                <c:pt idx="3">
                  <c:v>380</c:v>
                </c:pt>
                <c:pt idx="4">
                  <c:v>490</c:v>
                </c:pt>
                <c:pt idx="5">
                  <c:v>640</c:v>
                </c:pt>
                <c:pt idx="6">
                  <c:v>950</c:v>
                </c:pt>
                <c:pt idx="7">
                  <c:v>1024</c:v>
                </c:pt>
              </c:numCache>
            </c:numRef>
          </c:xVal>
          <c:yVal>
            <c:numRef>
              <c:f>'15A Module'!$C$2:$C$9</c:f>
              <c:numCache>
                <c:formatCode>General</c:formatCode>
                <c:ptCount val="8"/>
                <c:pt idx="3" formatCode="0.00">
                  <c:v>13.2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B46-4E0B-94D6-007F57D64817}"/>
            </c:ext>
          </c:extLst>
        </c:ser>
        <c:ser>
          <c:idx val="2"/>
          <c:order val="2"/>
          <c:tx>
            <c:strRef>
              <c:f>'15A Module'!$D$1</c:f>
              <c:strCache>
                <c:ptCount val="1"/>
                <c:pt idx="0">
                  <c:v>3x LiIon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'15A Module'!$A$2:$A$9</c:f>
              <c:numCache>
                <c:formatCode>General</c:formatCode>
                <c:ptCount val="8"/>
                <c:pt idx="0">
                  <c:v>0</c:v>
                </c:pt>
                <c:pt idx="1">
                  <c:v>200</c:v>
                </c:pt>
                <c:pt idx="2">
                  <c:v>320</c:v>
                </c:pt>
                <c:pt idx="3">
                  <c:v>380</c:v>
                </c:pt>
                <c:pt idx="4">
                  <c:v>490</c:v>
                </c:pt>
                <c:pt idx="5">
                  <c:v>640</c:v>
                </c:pt>
                <c:pt idx="6">
                  <c:v>950</c:v>
                </c:pt>
                <c:pt idx="7">
                  <c:v>1024</c:v>
                </c:pt>
              </c:numCache>
            </c:numRef>
          </c:xVal>
          <c:yVal>
            <c:numRef>
              <c:f>'15A Module'!$D$2:$D$9</c:f>
              <c:numCache>
                <c:formatCode>General</c:formatCode>
                <c:ptCount val="8"/>
                <c:pt idx="3" formatCode="0.00">
                  <c:v>12.8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B46-4E0B-94D6-007F57D648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26526096"/>
        <c:axId val="326529840"/>
      </c:scatterChart>
      <c:valAx>
        <c:axId val="3265260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6529840"/>
        <c:crosses val="autoZero"/>
        <c:crossBetween val="midCat"/>
      </c:valAx>
      <c:valAx>
        <c:axId val="326529840"/>
        <c:scaling>
          <c:orientation val="minMax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65260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de-DE" sz="1400" b="0" i="0" baseline="0">
                <a:effectLst/>
              </a:rPr>
              <a:t>X=Volt Y =PWM for Lead Acid</a:t>
            </a:r>
            <a:endParaRPr lang="de-DE" sz="1400">
              <a:effectLst/>
            </a:endParaRPr>
          </a:p>
        </c:rich>
      </c:tx>
      <c:layout>
        <c:manualLayout>
          <c:xMode val="edge"/>
          <c:yMode val="edge"/>
          <c:x val="0.26124999999999998"/>
          <c:y val="3.05343511450381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'1,5A Module'!$B$1</c:f>
              <c:strCache>
                <c:ptCount val="1"/>
                <c:pt idx="0">
                  <c:v>6x LeadAcid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'1,5A Module'!$A$2:$A$9</c:f>
              <c:numCache>
                <c:formatCode>0.00</c:formatCode>
                <c:ptCount val="8"/>
                <c:pt idx="0">
                  <c:v>0</c:v>
                </c:pt>
                <c:pt idx="1">
                  <c:v>100</c:v>
                </c:pt>
                <c:pt idx="2">
                  <c:v>230</c:v>
                </c:pt>
                <c:pt idx="3">
                  <c:v>290</c:v>
                </c:pt>
                <c:pt idx="4">
                  <c:v>390</c:v>
                </c:pt>
                <c:pt idx="5">
                  <c:v>620</c:v>
                </c:pt>
                <c:pt idx="6">
                  <c:v>834</c:v>
                </c:pt>
                <c:pt idx="7">
                  <c:v>1020</c:v>
                </c:pt>
              </c:numCache>
            </c:numRef>
          </c:xVal>
          <c:yVal>
            <c:numRef>
              <c:f>'1,5A Module'!$B$2:$B$9</c:f>
              <c:numCache>
                <c:formatCode>0.00</c:formatCode>
                <c:ptCount val="8"/>
                <c:pt idx="0">
                  <c:v>14.85</c:v>
                </c:pt>
                <c:pt idx="1">
                  <c:v>14.4</c:v>
                </c:pt>
                <c:pt idx="2">
                  <c:v>13.8</c:v>
                </c:pt>
                <c:pt idx="3">
                  <c:v>13.5</c:v>
                </c:pt>
                <c:pt idx="4">
                  <c:v>13</c:v>
                </c:pt>
                <c:pt idx="5">
                  <c:v>12</c:v>
                </c:pt>
                <c:pt idx="6">
                  <c:v>11</c:v>
                </c:pt>
                <c:pt idx="7">
                  <c:v>10.119999999999999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101-495F-918D-03F9B723FEE3}"/>
            </c:ext>
          </c:extLst>
        </c:ser>
        <c:ser>
          <c:idx val="1"/>
          <c:order val="1"/>
          <c:tx>
            <c:strRef>
              <c:f>'1,5A Module'!$C$1</c:f>
              <c:strCache>
                <c:ptCount val="1"/>
                <c:pt idx="0">
                  <c:v>4x LiFePo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'1,5A Module'!$A$2:$A$9</c:f>
              <c:numCache>
                <c:formatCode>0.00</c:formatCode>
                <c:ptCount val="8"/>
                <c:pt idx="0">
                  <c:v>0</c:v>
                </c:pt>
                <c:pt idx="1">
                  <c:v>100</c:v>
                </c:pt>
                <c:pt idx="2">
                  <c:v>230</c:v>
                </c:pt>
                <c:pt idx="3">
                  <c:v>290</c:v>
                </c:pt>
                <c:pt idx="4">
                  <c:v>390</c:v>
                </c:pt>
                <c:pt idx="5">
                  <c:v>620</c:v>
                </c:pt>
                <c:pt idx="6">
                  <c:v>834</c:v>
                </c:pt>
                <c:pt idx="7">
                  <c:v>1020</c:v>
                </c:pt>
              </c:numCache>
            </c:numRef>
          </c:xVal>
          <c:yVal>
            <c:numRef>
              <c:f>'1,5A Module'!$C$2:$C$9</c:f>
              <c:numCache>
                <c:formatCode>General</c:formatCode>
                <c:ptCount val="8"/>
                <c:pt idx="0" formatCode="0.00">
                  <c:v>14</c:v>
                </c:pt>
                <c:pt idx="2" formatCode="0.00">
                  <c:v>13.2</c:v>
                </c:pt>
                <c:pt idx="7" formatCode="0.00">
                  <c:v>9.5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101-495F-918D-03F9B723FEE3}"/>
            </c:ext>
          </c:extLst>
        </c:ser>
        <c:ser>
          <c:idx val="2"/>
          <c:order val="2"/>
          <c:tx>
            <c:strRef>
              <c:f>'1,5A Module'!$D$1</c:f>
              <c:strCache>
                <c:ptCount val="1"/>
                <c:pt idx="0">
                  <c:v>3x LiIon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'1,5A Module'!$A$2:$A$9</c:f>
              <c:numCache>
                <c:formatCode>0.00</c:formatCode>
                <c:ptCount val="8"/>
                <c:pt idx="0">
                  <c:v>0</c:v>
                </c:pt>
                <c:pt idx="1">
                  <c:v>100</c:v>
                </c:pt>
                <c:pt idx="2">
                  <c:v>230</c:v>
                </c:pt>
                <c:pt idx="3">
                  <c:v>290</c:v>
                </c:pt>
                <c:pt idx="4">
                  <c:v>390</c:v>
                </c:pt>
                <c:pt idx="5">
                  <c:v>620</c:v>
                </c:pt>
                <c:pt idx="6">
                  <c:v>834</c:v>
                </c:pt>
                <c:pt idx="7">
                  <c:v>1020</c:v>
                </c:pt>
              </c:numCache>
            </c:numRef>
          </c:xVal>
          <c:yVal>
            <c:numRef>
              <c:f>'1,5A Module'!$D$2:$D$9</c:f>
              <c:numCache>
                <c:formatCode>General</c:formatCode>
                <c:ptCount val="8"/>
                <c:pt idx="0" formatCode="0.00">
                  <c:v>13.55</c:v>
                </c:pt>
                <c:pt idx="2" formatCode="0.00">
                  <c:v>12.8</c:v>
                </c:pt>
                <c:pt idx="7" formatCode="0.00">
                  <c:v>9.1999999999999993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101-495F-918D-03F9B723FE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81074768"/>
        <c:axId val="2081062288"/>
      </c:scatterChart>
      <c:valAx>
        <c:axId val="20810747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1062288"/>
        <c:crosses val="autoZero"/>
        <c:crossBetween val="midCat"/>
      </c:valAx>
      <c:valAx>
        <c:axId val="2081062288"/>
        <c:scaling>
          <c:orientation val="minMax"/>
          <c:min val="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107476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de-DE" sz="1400" b="0" i="0" baseline="0">
                <a:effectLst/>
              </a:rPr>
              <a:t>X=Volt Y =PWM for Lead Acid</a:t>
            </a:r>
            <a:endParaRPr lang="de-DE" sz="140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1722246375644765E-2"/>
          <c:y val="0.11263748597081932"/>
          <c:w val="0.87978422942530954"/>
          <c:h val="0.55762736728615991"/>
        </c:manualLayout>
      </c:layout>
      <c:scatterChart>
        <c:scatterStyle val="lineMarker"/>
        <c:varyColors val="0"/>
        <c:ser>
          <c:idx val="0"/>
          <c:order val="0"/>
          <c:tx>
            <c:strRef>
              <c:f>'2A Module'!$B$1</c:f>
              <c:strCache>
                <c:ptCount val="1"/>
                <c:pt idx="0">
                  <c:v>6x LeadAcid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'2A Module'!$A$2:$A$10</c:f>
              <c:numCache>
                <c:formatCode>General</c:formatCode>
                <c:ptCount val="9"/>
                <c:pt idx="0">
                  <c:v>0</c:v>
                </c:pt>
                <c:pt idx="1">
                  <c:v>130</c:v>
                </c:pt>
                <c:pt idx="2">
                  <c:v>250</c:v>
                </c:pt>
                <c:pt idx="3">
                  <c:v>320</c:v>
                </c:pt>
                <c:pt idx="4">
                  <c:v>420</c:v>
                </c:pt>
                <c:pt idx="5">
                  <c:v>640</c:v>
                </c:pt>
                <c:pt idx="6">
                  <c:v>860</c:v>
                </c:pt>
                <c:pt idx="7">
                  <c:v>1024</c:v>
                </c:pt>
              </c:numCache>
            </c:numRef>
          </c:xVal>
          <c:yVal>
            <c:numRef>
              <c:f>'2A Module'!$B$2:$B$10</c:f>
              <c:numCache>
                <c:formatCode>General</c:formatCode>
                <c:ptCount val="9"/>
                <c:pt idx="0">
                  <c:v>14.96</c:v>
                </c:pt>
                <c:pt idx="1">
                  <c:v>14.4</c:v>
                </c:pt>
                <c:pt idx="2">
                  <c:v>13.8</c:v>
                </c:pt>
                <c:pt idx="3">
                  <c:v>13.5</c:v>
                </c:pt>
                <c:pt idx="4">
                  <c:v>13</c:v>
                </c:pt>
                <c:pt idx="5">
                  <c:v>12</c:v>
                </c:pt>
                <c:pt idx="6">
                  <c:v>11</c:v>
                </c:pt>
                <c:pt idx="7">
                  <c:v>10.210000000000001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4CC-406E-A7E6-9E9A8286BA7D}"/>
            </c:ext>
          </c:extLst>
        </c:ser>
        <c:ser>
          <c:idx val="1"/>
          <c:order val="1"/>
          <c:tx>
            <c:strRef>
              <c:f>'2A Module'!$C$1</c:f>
              <c:strCache>
                <c:ptCount val="1"/>
                <c:pt idx="0">
                  <c:v>4x LiFePo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'2A Module'!$A$2:$A$10</c:f>
              <c:numCache>
                <c:formatCode>General</c:formatCode>
                <c:ptCount val="9"/>
                <c:pt idx="0">
                  <c:v>0</c:v>
                </c:pt>
                <c:pt idx="1">
                  <c:v>130</c:v>
                </c:pt>
                <c:pt idx="2">
                  <c:v>250</c:v>
                </c:pt>
                <c:pt idx="3">
                  <c:v>320</c:v>
                </c:pt>
                <c:pt idx="4">
                  <c:v>420</c:v>
                </c:pt>
                <c:pt idx="5">
                  <c:v>640</c:v>
                </c:pt>
                <c:pt idx="6">
                  <c:v>860</c:v>
                </c:pt>
                <c:pt idx="7">
                  <c:v>1024</c:v>
                </c:pt>
              </c:numCache>
            </c:numRef>
          </c:xVal>
          <c:yVal>
            <c:numRef>
              <c:f>'2A Module'!$C$2:$C$10</c:f>
              <c:numCache>
                <c:formatCode>General</c:formatCode>
                <c:ptCount val="9"/>
                <c:pt idx="0" formatCode="0.00">
                  <c:v>14.2</c:v>
                </c:pt>
                <c:pt idx="2" formatCode="0.00">
                  <c:v>13.2</c:v>
                </c:pt>
                <c:pt idx="7" formatCode="0.00">
                  <c:v>9.76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4CC-406E-A7E6-9E9A8286BA7D}"/>
            </c:ext>
          </c:extLst>
        </c:ser>
        <c:ser>
          <c:idx val="2"/>
          <c:order val="2"/>
          <c:tx>
            <c:strRef>
              <c:f>'2A Module'!$D$1</c:f>
              <c:strCache>
                <c:ptCount val="1"/>
                <c:pt idx="0">
                  <c:v>3x LiIon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'2A Module'!$A$2:$A$10</c:f>
              <c:numCache>
                <c:formatCode>General</c:formatCode>
                <c:ptCount val="9"/>
                <c:pt idx="0">
                  <c:v>0</c:v>
                </c:pt>
                <c:pt idx="1">
                  <c:v>130</c:v>
                </c:pt>
                <c:pt idx="2">
                  <c:v>250</c:v>
                </c:pt>
                <c:pt idx="3">
                  <c:v>320</c:v>
                </c:pt>
                <c:pt idx="4">
                  <c:v>420</c:v>
                </c:pt>
                <c:pt idx="5">
                  <c:v>640</c:v>
                </c:pt>
                <c:pt idx="6">
                  <c:v>860</c:v>
                </c:pt>
                <c:pt idx="7">
                  <c:v>1024</c:v>
                </c:pt>
              </c:numCache>
            </c:numRef>
          </c:xVal>
          <c:yVal>
            <c:numRef>
              <c:f>'2A Module'!$D$2:$D$10</c:f>
              <c:numCache>
                <c:formatCode>General</c:formatCode>
                <c:ptCount val="9"/>
                <c:pt idx="0" formatCode="0.00">
                  <c:v>13.85</c:v>
                </c:pt>
                <c:pt idx="2" formatCode="0.00">
                  <c:v>12.8</c:v>
                </c:pt>
                <c:pt idx="7" formatCode="0.00">
                  <c:v>9.5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4CC-406E-A7E6-9E9A8286BA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81074768"/>
        <c:axId val="2081062288"/>
      </c:scatterChart>
      <c:valAx>
        <c:axId val="20810747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1062288"/>
        <c:crosses val="autoZero"/>
        <c:crossBetween val="midCat"/>
      </c:valAx>
      <c:valAx>
        <c:axId val="2081062288"/>
        <c:scaling>
          <c:orientation val="minMax"/>
          <c:min val="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107476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800" b="0" i="0" baseline="0">
                <a:effectLst/>
              </a:rPr>
              <a:t>X=Volt Y =PWM</a:t>
            </a:r>
            <a:endParaRPr lang="de-DE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'8A Module'!$B$1</c:f>
              <c:strCache>
                <c:ptCount val="1"/>
                <c:pt idx="0">
                  <c:v>6x LeadAcid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'8A Module'!$A$2:$A$10</c:f>
              <c:numCache>
                <c:formatCode>0.00</c:formatCode>
                <c:ptCount val="9"/>
                <c:pt idx="0">
                  <c:v>0</c:v>
                </c:pt>
                <c:pt idx="1">
                  <c:v>130</c:v>
                </c:pt>
                <c:pt idx="2">
                  <c:v>250</c:v>
                </c:pt>
                <c:pt idx="3">
                  <c:v>330</c:v>
                </c:pt>
                <c:pt idx="4">
                  <c:v>380</c:v>
                </c:pt>
                <c:pt idx="5">
                  <c:v>540</c:v>
                </c:pt>
                <c:pt idx="6">
                  <c:v>760</c:v>
                </c:pt>
                <c:pt idx="7">
                  <c:v>980</c:v>
                </c:pt>
                <c:pt idx="8">
                  <c:v>1024</c:v>
                </c:pt>
              </c:numCache>
            </c:numRef>
          </c:xVal>
          <c:yVal>
            <c:numRef>
              <c:f>'8A Module'!$B$2:$B$10</c:f>
              <c:numCache>
                <c:formatCode>0.00</c:formatCode>
                <c:ptCount val="9"/>
                <c:pt idx="0">
                  <c:v>15.6</c:v>
                </c:pt>
                <c:pt idx="1">
                  <c:v>15</c:v>
                </c:pt>
                <c:pt idx="2">
                  <c:v>14.4</c:v>
                </c:pt>
                <c:pt idx="3">
                  <c:v>14</c:v>
                </c:pt>
                <c:pt idx="4">
                  <c:v>13.8</c:v>
                </c:pt>
                <c:pt idx="5">
                  <c:v>13</c:v>
                </c:pt>
                <c:pt idx="6">
                  <c:v>12</c:v>
                </c:pt>
                <c:pt idx="7">
                  <c:v>11</c:v>
                </c:pt>
                <c:pt idx="8">
                  <c:v>10.8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27B-4201-AACE-E37BB3DFC720}"/>
            </c:ext>
          </c:extLst>
        </c:ser>
        <c:ser>
          <c:idx val="1"/>
          <c:order val="1"/>
          <c:tx>
            <c:strRef>
              <c:f>'8A Module'!$C$1</c:f>
              <c:strCache>
                <c:ptCount val="1"/>
                <c:pt idx="0">
                  <c:v>4x LiFePo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'8A Module'!$A$2:$A$10</c:f>
              <c:numCache>
                <c:formatCode>0.00</c:formatCode>
                <c:ptCount val="9"/>
                <c:pt idx="0">
                  <c:v>0</c:v>
                </c:pt>
                <c:pt idx="1">
                  <c:v>130</c:v>
                </c:pt>
                <c:pt idx="2">
                  <c:v>250</c:v>
                </c:pt>
                <c:pt idx="3">
                  <c:v>330</c:v>
                </c:pt>
                <c:pt idx="4">
                  <c:v>380</c:v>
                </c:pt>
                <c:pt idx="5">
                  <c:v>540</c:v>
                </c:pt>
                <c:pt idx="6">
                  <c:v>760</c:v>
                </c:pt>
                <c:pt idx="7">
                  <c:v>980</c:v>
                </c:pt>
                <c:pt idx="8">
                  <c:v>1024</c:v>
                </c:pt>
              </c:numCache>
            </c:numRef>
          </c:xVal>
          <c:yVal>
            <c:numRef>
              <c:f>'8A Module'!$C$2:$C$10</c:f>
              <c:numCache>
                <c:formatCode>General</c:formatCode>
                <c:ptCount val="9"/>
                <c:pt idx="0">
                  <c:v>14.97</c:v>
                </c:pt>
                <c:pt idx="4">
                  <c:v>13.2</c:v>
                </c:pt>
                <c:pt idx="8">
                  <c:v>10.36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27B-4201-AACE-E37BB3DFC720}"/>
            </c:ext>
          </c:extLst>
        </c:ser>
        <c:ser>
          <c:idx val="2"/>
          <c:order val="2"/>
          <c:tx>
            <c:strRef>
              <c:f>'8A Module'!$D$1</c:f>
              <c:strCache>
                <c:ptCount val="1"/>
                <c:pt idx="0">
                  <c:v>3x LiIon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'8A Module'!$A$2:$A$10</c:f>
              <c:numCache>
                <c:formatCode>0.00</c:formatCode>
                <c:ptCount val="9"/>
                <c:pt idx="0">
                  <c:v>0</c:v>
                </c:pt>
                <c:pt idx="1">
                  <c:v>130</c:v>
                </c:pt>
                <c:pt idx="2">
                  <c:v>250</c:v>
                </c:pt>
                <c:pt idx="3">
                  <c:v>330</c:v>
                </c:pt>
                <c:pt idx="4">
                  <c:v>380</c:v>
                </c:pt>
                <c:pt idx="5">
                  <c:v>540</c:v>
                </c:pt>
                <c:pt idx="6">
                  <c:v>760</c:v>
                </c:pt>
                <c:pt idx="7">
                  <c:v>980</c:v>
                </c:pt>
                <c:pt idx="8">
                  <c:v>1024</c:v>
                </c:pt>
              </c:numCache>
            </c:numRef>
          </c:xVal>
          <c:yVal>
            <c:numRef>
              <c:f>'8A Module'!$D$2:$D$10</c:f>
              <c:numCache>
                <c:formatCode>General</c:formatCode>
                <c:ptCount val="9"/>
                <c:pt idx="0">
                  <c:v>14.45</c:v>
                </c:pt>
                <c:pt idx="4">
                  <c:v>12.8</c:v>
                </c:pt>
                <c:pt idx="8">
                  <c:v>10.050000000000001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27B-4201-AACE-E37BB3DFC7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78281856"/>
        <c:axId val="2078282272"/>
      </c:scatterChart>
      <c:valAx>
        <c:axId val="20782818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8282272"/>
        <c:crosses val="autoZero"/>
        <c:crossBetween val="midCat"/>
      </c:valAx>
      <c:valAx>
        <c:axId val="2078282272"/>
        <c:scaling>
          <c:orientation val="minMax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82818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69ADF-67F6-4A39-A7D8-80B666F4A45B}" type="datetimeFigureOut">
              <a:rPr lang="de-DE" smtClean="0"/>
              <a:t>03.01.2021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828-B77E-490D-8EC7-BA9A62541BB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1993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69ADF-67F6-4A39-A7D8-80B666F4A45B}" type="datetimeFigureOut">
              <a:rPr lang="de-DE" smtClean="0"/>
              <a:t>03.01.2021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828-B77E-490D-8EC7-BA9A62541BB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6891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69ADF-67F6-4A39-A7D8-80B666F4A45B}" type="datetimeFigureOut">
              <a:rPr lang="de-DE" smtClean="0"/>
              <a:t>03.01.2021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828-B77E-490D-8EC7-BA9A62541BB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4071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69ADF-67F6-4A39-A7D8-80B666F4A45B}" type="datetimeFigureOut">
              <a:rPr lang="de-DE" smtClean="0"/>
              <a:t>03.01.2021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828-B77E-490D-8EC7-BA9A62541BB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0700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69ADF-67F6-4A39-A7D8-80B666F4A45B}" type="datetimeFigureOut">
              <a:rPr lang="de-DE" smtClean="0"/>
              <a:t>03.01.2021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828-B77E-490D-8EC7-BA9A62541BB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6501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69ADF-67F6-4A39-A7D8-80B666F4A45B}" type="datetimeFigureOut">
              <a:rPr lang="de-DE" smtClean="0"/>
              <a:t>03.01.2021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828-B77E-490D-8EC7-BA9A62541BB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4218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69ADF-67F6-4A39-A7D8-80B666F4A45B}" type="datetimeFigureOut">
              <a:rPr lang="de-DE" smtClean="0"/>
              <a:t>03.01.2021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828-B77E-490D-8EC7-BA9A62541BB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0123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69ADF-67F6-4A39-A7D8-80B666F4A45B}" type="datetimeFigureOut">
              <a:rPr lang="de-DE" smtClean="0"/>
              <a:t>03.01.2021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828-B77E-490D-8EC7-BA9A62541BB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1937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69ADF-67F6-4A39-A7D8-80B666F4A45B}" type="datetimeFigureOut">
              <a:rPr lang="de-DE" smtClean="0"/>
              <a:t>03.01.2021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828-B77E-490D-8EC7-BA9A62541BB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7487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69ADF-67F6-4A39-A7D8-80B666F4A45B}" type="datetimeFigureOut">
              <a:rPr lang="de-DE" smtClean="0"/>
              <a:t>03.01.2021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828-B77E-490D-8EC7-BA9A62541BB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2770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69ADF-67F6-4A39-A7D8-80B666F4A45B}" type="datetimeFigureOut">
              <a:rPr lang="de-DE" smtClean="0"/>
              <a:t>03.01.2021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828-B77E-490D-8EC7-BA9A62541BB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0117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69ADF-67F6-4A39-A7D8-80B666F4A45B}" type="datetimeFigureOut">
              <a:rPr lang="de-DE" smtClean="0"/>
              <a:t>03.01.2021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9B828-B77E-490D-8EC7-BA9A62541BB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0996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1.bin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23" y="486040"/>
            <a:ext cx="8502249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248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36" y="1529849"/>
            <a:ext cx="7087589" cy="4908441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6794205" y="244548"/>
            <a:ext cx="213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15W V0.1 in IP65Box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818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>
          <a:xfrm>
            <a:off x="179536" y="191500"/>
            <a:ext cx="4447500" cy="769441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Calibri" panose="020F0502020204030204" pitchFamily="34" charset="0"/>
              </a:rPr>
              <a:t>LT3800 4</a:t>
            </a:r>
            <a:r>
              <a:rPr lang="pl-PL" sz="2000" b="1">
                <a:solidFill>
                  <a:srgbClr val="000000"/>
                </a:solidFill>
                <a:latin typeface="Calibri" panose="020F0502020204030204" pitchFamily="34" charset="0"/>
              </a:rPr>
              <a:t>00W </a:t>
            </a:r>
            <a:r>
              <a:rPr lang="pl-PL" sz="4400" b="1">
                <a:solidFill>
                  <a:srgbClr val="000000"/>
                </a:solidFill>
                <a:latin typeface="Calibri" panose="020F0502020204030204" pitchFamily="34" charset="0"/>
              </a:rPr>
              <a:t>1</a:t>
            </a:r>
            <a:r>
              <a:rPr lang="en-US" sz="4400" b="1">
                <a:solidFill>
                  <a:srgbClr val="000000"/>
                </a:solidFill>
                <a:latin typeface="Calibri" panose="020F0502020204030204" pitchFamily="34" charset="0"/>
              </a:rPr>
              <a:t>0</a:t>
            </a:r>
            <a:r>
              <a:rPr lang="pl-PL" sz="4400" b="1">
                <a:solidFill>
                  <a:srgbClr val="000000"/>
                </a:solidFill>
                <a:latin typeface="Calibri" panose="020F0502020204030204" pitchFamily="34" charset="0"/>
              </a:rPr>
              <a:t>A</a:t>
            </a:r>
            <a:r>
              <a:rPr lang="pl-PL" sz="2000" b="1">
                <a:solidFill>
                  <a:srgbClr val="000000"/>
                </a:solidFill>
                <a:latin typeface="Calibri" panose="020F0502020204030204" pitchFamily="34" charset="0"/>
              </a:rPr>
              <a:t> 6-</a:t>
            </a:r>
            <a:r>
              <a:rPr lang="en-US" sz="2000" b="1">
                <a:solidFill>
                  <a:srgbClr val="000000"/>
                </a:solidFill>
                <a:latin typeface="Calibri" panose="020F0502020204030204" pitchFamily="34" charset="0"/>
              </a:rPr>
              <a:t>6</a:t>
            </a:r>
            <a:r>
              <a:rPr lang="pl-PL" sz="2000" b="1">
                <a:solidFill>
                  <a:srgbClr val="000000"/>
                </a:solidFill>
                <a:latin typeface="Calibri" panose="020F0502020204030204" pitchFamily="34" charset="0"/>
              </a:rPr>
              <a:t>0V </a:t>
            </a:r>
            <a:r>
              <a:rPr lang="pl-PL" sz="2000" b="1">
                <a:solidFill>
                  <a:srgbClr val="000000"/>
                </a:solidFill>
                <a:latin typeface="Calibri" panose="020F0502020204030204" pitchFamily="34" charset="0"/>
              </a:rPr>
              <a:t>-&gt; 1.2-36V</a:t>
            </a:r>
            <a:r>
              <a:rPr lang="pl-PL" sz="2000"/>
              <a:t> </a:t>
            </a:r>
            <a:endParaRPr lang="de-DE" sz="2000"/>
          </a:p>
        </p:txBody>
      </p:sp>
      <p:sp>
        <p:nvSpPr>
          <p:cNvPr id="4" name="Rechteck 3"/>
          <p:cNvSpPr/>
          <p:nvPr/>
        </p:nvSpPr>
        <p:spPr>
          <a:xfrm>
            <a:off x="118067" y="1518145"/>
            <a:ext cx="518448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/>
              <a:t>No load current buck converter (should be very low) </a:t>
            </a:r>
            <a:br>
              <a:rPr lang="en-US" sz="1200"/>
            </a:br>
            <a:r>
              <a:rPr lang="en-US" sz="1200"/>
              <a:t>No load current MPPT + WiFi      ?</a:t>
            </a:r>
            <a:br>
              <a:rPr lang="en-US" sz="1200"/>
            </a:br>
            <a:r>
              <a:rPr lang="en-US" sz="1200"/>
              <a:t>Max current &gt;10A @ 22°C </a:t>
            </a:r>
            <a:r>
              <a:rPr lang="en-US" sz="1200">
                <a:solidFill>
                  <a:srgbClr val="FF0000"/>
                </a:solidFill>
              </a:rPr>
              <a:t>to be tested</a:t>
            </a:r>
            <a:r>
              <a:rPr lang="en-US" sz="1200"/>
              <a:t/>
            </a:r>
            <a:br>
              <a:rPr lang="en-US" sz="1200"/>
            </a:br>
            <a:r>
              <a:rPr lang="en-US" sz="1200"/>
              <a:t>Neutral injection PWM= likely to be 380 </a:t>
            </a:r>
            <a:br>
              <a:rPr lang="en-US" sz="1200"/>
            </a:br>
            <a:r>
              <a:rPr lang="en-US" sz="1200"/>
              <a:t>(1.224V reference).</a:t>
            </a:r>
            <a:br>
              <a:rPr lang="en-US" sz="1200"/>
            </a:br>
            <a:r>
              <a:rPr lang="en-US" sz="1200"/>
              <a:t>High side current sensing.</a:t>
            </a:r>
            <a:br>
              <a:rPr lang="en-US" sz="1200"/>
            </a:br>
            <a:r>
              <a:rPr lang="de-DE" sz="1200"/>
              <a:t>Input：6.5V-60V</a:t>
            </a:r>
            <a:r>
              <a:rPr lang="de-DE" sz="1200"/>
              <a:t/>
            </a:r>
            <a:br>
              <a:rPr lang="de-DE" sz="1200"/>
            </a:br>
            <a:r>
              <a:rPr lang="de-DE" sz="1200"/>
              <a:t>Output: 1.25-30V adjustable</a:t>
            </a:r>
            <a:br>
              <a:rPr lang="de-DE" sz="1200"/>
            </a:br>
            <a:r>
              <a:rPr lang="de-DE" sz="1200"/>
              <a:t>Efficiency：97%（MAX</a:t>
            </a:r>
            <a:r>
              <a:rPr lang="de-DE" sz="1200"/>
              <a:t>）</a:t>
            </a:r>
            <a:r>
              <a:rPr lang="de-DE" sz="1200"/>
              <a:t/>
            </a:r>
            <a:br>
              <a:rPr lang="de-DE" sz="1200"/>
            </a:br>
            <a:r>
              <a:rPr lang="de-DE" sz="1200"/>
              <a:t>Load capacity: upper limit 10A</a:t>
            </a:r>
            <a:br>
              <a:rPr lang="de-DE" sz="1200"/>
            </a:br>
            <a:r>
              <a:rPr lang="de-DE" sz="1200"/>
              <a:t>Size: 75*21*16mm</a:t>
            </a:r>
            <a:endParaRPr lang="en-US" sz="120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036" y="420809"/>
            <a:ext cx="4262612" cy="2784621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610" y="3087755"/>
            <a:ext cx="4058216" cy="2133898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 rot="19432257">
            <a:off x="1321975" y="2634125"/>
            <a:ext cx="36453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mtClean="0">
                <a:solidFill>
                  <a:srgbClr val="FF0000"/>
                </a:solidFill>
              </a:rPr>
              <a:t>Higher voltage</a:t>
            </a:r>
            <a:br>
              <a:rPr lang="en-US" sz="3200" b="1" smtClean="0">
                <a:solidFill>
                  <a:srgbClr val="FF0000"/>
                </a:solidFill>
              </a:rPr>
            </a:br>
            <a:r>
              <a:rPr lang="en-US" sz="3200" b="1" smtClean="0">
                <a:solidFill>
                  <a:srgbClr val="FF0000"/>
                </a:solidFill>
              </a:rPr>
              <a:t>Board </a:t>
            </a:r>
            <a:r>
              <a:rPr lang="en-US" sz="4000" b="1" smtClean="0">
                <a:solidFill>
                  <a:srgbClr val="FF0000"/>
                </a:solidFill>
              </a:rPr>
              <a:t>ORDERED </a:t>
            </a:r>
            <a:r>
              <a:rPr lang="en-US" sz="4000" b="1">
                <a:solidFill>
                  <a:srgbClr val="FF0000"/>
                </a:solidFill>
              </a:rPr>
              <a:t>!</a:t>
            </a:r>
            <a:endParaRPr lang="de-DE" sz="4800" b="1">
              <a:solidFill>
                <a:srgbClr val="FF0000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18067" y="929024"/>
            <a:ext cx="2530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LT3800 synchronous chip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18067" y="1148813"/>
            <a:ext cx="271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FB=1,224V                200Khz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2880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/>
          <p:cNvGrpSpPr/>
          <p:nvPr/>
        </p:nvGrpSpPr>
        <p:grpSpPr>
          <a:xfrm>
            <a:off x="5948817" y="439752"/>
            <a:ext cx="3282368" cy="3052998"/>
            <a:chOff x="6048046" y="934497"/>
            <a:chExt cx="5064420" cy="5044272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48046" y="1496320"/>
              <a:ext cx="4641203" cy="4482449"/>
            </a:xfrm>
            <a:prstGeom prst="rect">
              <a:avLst/>
            </a:prstGeom>
          </p:spPr>
        </p:pic>
        <p:cxnSp>
          <p:nvCxnSpPr>
            <p:cNvPr id="6" name="Gerade Verbindung mit Pfeil 5"/>
            <p:cNvCxnSpPr/>
            <p:nvPr/>
          </p:nvCxnSpPr>
          <p:spPr>
            <a:xfrm flipH="1">
              <a:off x="9425355" y="1303829"/>
              <a:ext cx="190919" cy="89430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feld 6"/>
            <p:cNvSpPr txBox="1"/>
            <p:nvPr/>
          </p:nvSpPr>
          <p:spPr>
            <a:xfrm>
              <a:off x="9093759" y="934497"/>
              <a:ext cx="2018707" cy="6102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CV injection</a:t>
              </a:r>
              <a:endParaRPr lang="de-DE"/>
            </a:p>
          </p:txBody>
        </p:sp>
      </p:grp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050" y="219100"/>
            <a:ext cx="1395736" cy="1058489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90242" y="215257"/>
            <a:ext cx="5123518" cy="830997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pl-PL" sz="2400" b="1">
                <a:solidFill>
                  <a:srgbClr val="000000"/>
                </a:solidFill>
                <a:latin typeface="Calibri" panose="020F0502020204030204" pitchFamily="34" charset="0"/>
              </a:rPr>
              <a:t>XL4066 </a:t>
            </a:r>
            <a:r>
              <a:rPr lang="pl-PL" sz="2800" b="1">
                <a:solidFill>
                  <a:srgbClr val="000000"/>
                </a:solidFill>
                <a:latin typeface="Calibri" panose="020F0502020204030204" pitchFamily="34" charset="0"/>
              </a:rPr>
              <a:t>250W</a:t>
            </a:r>
            <a:r>
              <a:rPr lang="pl-PL" sz="2400" b="1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4800" b="1">
                <a:solidFill>
                  <a:srgbClr val="000000"/>
                </a:solidFill>
                <a:latin typeface="Calibri" panose="020F0502020204030204" pitchFamily="34" charset="0"/>
              </a:rPr>
              <a:t>8</a:t>
            </a:r>
            <a:r>
              <a:rPr lang="pl-PL" sz="4800" b="1">
                <a:solidFill>
                  <a:srgbClr val="000000"/>
                </a:solidFill>
                <a:latin typeface="Calibri" panose="020F0502020204030204" pitchFamily="34" charset="0"/>
              </a:rPr>
              <a:t>A </a:t>
            </a:r>
            <a:r>
              <a:rPr lang="pl-PL" sz="2400" b="1">
                <a:solidFill>
                  <a:srgbClr val="000000"/>
                </a:solidFill>
                <a:latin typeface="Calibri" panose="020F0502020204030204" pitchFamily="34" charset="0"/>
              </a:rPr>
              <a:t>6-40V -&gt; 1.2-36V</a:t>
            </a:r>
            <a:r>
              <a:rPr lang="pl-PL" sz="2400"/>
              <a:t> </a:t>
            </a:r>
            <a:endParaRPr lang="de-DE" sz="2400"/>
          </a:p>
        </p:txBody>
      </p:sp>
      <p:sp>
        <p:nvSpPr>
          <p:cNvPr id="2" name="Textfeld 1"/>
          <p:cNvSpPr txBox="1"/>
          <p:nvPr/>
        </p:nvSpPr>
        <p:spPr>
          <a:xfrm>
            <a:off x="190242" y="1551494"/>
            <a:ext cx="327160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No load current buck converter </a:t>
            </a:r>
            <a:r>
              <a:rPr lang="en-US" sz="1400"/>
              <a:t>    17mA </a:t>
            </a:r>
            <a:r>
              <a:rPr lang="en-US" sz="1400"/>
              <a:t/>
            </a:r>
            <a:br>
              <a:rPr lang="en-US" sz="1400"/>
            </a:br>
            <a:r>
              <a:rPr lang="en-US" sz="1400"/>
              <a:t>No load current </a:t>
            </a:r>
            <a:r>
              <a:rPr lang="en-US" sz="1400"/>
              <a:t>+MPPT </a:t>
            </a:r>
            <a:r>
              <a:rPr lang="en-US" sz="1400"/>
              <a:t>+ WiFi     </a:t>
            </a:r>
            <a:r>
              <a:rPr lang="en-US" sz="1400"/>
              <a:t>~27mA</a:t>
            </a:r>
            <a:r>
              <a:rPr lang="en-US" sz="1400"/>
              <a:t/>
            </a:r>
            <a:br>
              <a:rPr lang="en-US" sz="1400"/>
            </a:br>
            <a:r>
              <a:rPr lang="en-US" sz="1400"/>
              <a:t>Max current </a:t>
            </a:r>
            <a:r>
              <a:rPr lang="en-US" sz="1400"/>
              <a:t>&gt;5A </a:t>
            </a:r>
            <a:r>
              <a:rPr lang="en-US" sz="1400"/>
              <a:t>@ </a:t>
            </a:r>
            <a:r>
              <a:rPr lang="en-US" sz="1400"/>
              <a:t>22°C </a:t>
            </a:r>
            <a:r>
              <a:rPr lang="en-US" sz="1400">
                <a:solidFill>
                  <a:srgbClr val="FF0000"/>
                </a:solidFill>
              </a:rPr>
              <a:t>limit to be tested</a:t>
            </a:r>
            <a:r>
              <a:rPr lang="en-US" sz="1400"/>
              <a:t/>
            </a:r>
            <a:br>
              <a:rPr lang="en-US" sz="1400"/>
            </a:br>
            <a:r>
              <a:rPr lang="en-US" sz="1400"/>
              <a:t>Neutral injection </a:t>
            </a:r>
            <a:r>
              <a:rPr lang="en-US" sz="1400"/>
              <a:t>PWM=380</a:t>
            </a:r>
          </a:p>
          <a:p>
            <a:endParaRPr lang="de-DE" sz="1400"/>
          </a:p>
        </p:txBody>
      </p:sp>
      <p:graphicFrame>
        <p:nvGraphicFramePr>
          <p:cNvPr id="11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176617"/>
              </p:ext>
            </p:extLst>
          </p:nvPr>
        </p:nvGraphicFramePr>
        <p:xfrm>
          <a:off x="217596" y="3492750"/>
          <a:ext cx="3126086" cy="29908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8333">
                  <a:extLst>
                    <a:ext uri="{9D8B030D-6E8A-4147-A177-3AD203B41FA5}">
                      <a16:colId xmlns:a16="http://schemas.microsoft.com/office/drawing/2014/main" val="1732020057"/>
                    </a:ext>
                  </a:extLst>
                </a:gridCol>
                <a:gridCol w="774381">
                  <a:extLst>
                    <a:ext uri="{9D8B030D-6E8A-4147-A177-3AD203B41FA5}">
                      <a16:colId xmlns:a16="http://schemas.microsoft.com/office/drawing/2014/main" val="611688675"/>
                    </a:ext>
                  </a:extLst>
                </a:gridCol>
                <a:gridCol w="761686">
                  <a:extLst>
                    <a:ext uri="{9D8B030D-6E8A-4147-A177-3AD203B41FA5}">
                      <a16:colId xmlns:a16="http://schemas.microsoft.com/office/drawing/2014/main" val="995840900"/>
                    </a:ext>
                  </a:extLst>
                </a:gridCol>
                <a:gridCol w="761686">
                  <a:extLst>
                    <a:ext uri="{9D8B030D-6E8A-4147-A177-3AD203B41FA5}">
                      <a16:colId xmlns:a16="http://schemas.microsoft.com/office/drawing/2014/main" val="3326940245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PWM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6x LeadAcid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4x LiFePo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3x LiIon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370812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0.00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15.60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u="none" strike="noStrike">
                          <a:effectLst/>
                        </a:rPr>
                        <a:t>14.97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u="none" strike="noStrike">
                          <a:effectLst/>
                        </a:rPr>
                        <a:t>14.45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64355427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130.00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15.00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0358426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250.00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14.40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22362284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330.00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14.00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12019234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b="1" u="none" strike="noStrike">
                          <a:effectLst/>
                        </a:rPr>
                        <a:t>380.00</a:t>
                      </a:r>
                      <a:endParaRPr lang="en-DE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b="1" u="none" strike="noStrike">
                          <a:effectLst/>
                        </a:rPr>
                        <a:t>13.80</a:t>
                      </a:r>
                      <a:endParaRPr lang="en-DE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1" u="none" strike="noStrike">
                          <a:effectLst/>
                        </a:rPr>
                        <a:t>13.2</a:t>
                      </a:r>
                      <a:endParaRPr lang="en-DE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1" u="none" strike="noStrike">
                          <a:effectLst/>
                        </a:rPr>
                        <a:t>12.8</a:t>
                      </a:r>
                      <a:endParaRPr lang="en-DE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4311346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540.00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13.00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6680490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760.00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12.00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4203737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980.00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11.00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0453706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DE" sz="1100" u="none" strike="noStrike">
                          <a:effectLst/>
                        </a:rPr>
                        <a:t>1024.00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DE" sz="1100" u="none" strike="noStrike">
                          <a:effectLst/>
                        </a:rPr>
                        <a:t>10.80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u="none" strike="noStrike">
                          <a:effectLst/>
                        </a:rPr>
                        <a:t>10.36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u="none" strike="noStrike">
                          <a:effectLst/>
                        </a:rPr>
                        <a:t>10.05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0154448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rtl="0" fontAlgn="b"/>
                      <a:r>
                        <a:rPr lang="de-DE" sz="1050" u="none" strike="noStrike">
                          <a:solidFill>
                            <a:srgbClr val="00B050"/>
                          </a:solidFill>
                          <a:effectLst/>
                        </a:rPr>
                        <a:t>Tested 5A</a:t>
                      </a:r>
                      <a:endParaRPr lang="de-DE" sz="105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DE" sz="1050" u="none" strike="noStrike">
                          <a:effectLst/>
                        </a:rPr>
                        <a:t> </a:t>
                      </a:r>
                      <a:endParaRPr lang="en-DE" sz="105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8304885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29627307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r" fontAlgn="b"/>
                      <a:r>
                        <a:rPr lang="de-DE" sz="105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Low-pass 200</a:t>
                      </a:r>
                      <a:r>
                        <a:rPr lang="el-GR" sz="105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Ω/33µ</a:t>
                      </a:r>
                      <a:r>
                        <a:rPr lang="de-DE" sz="105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F </a:t>
                      </a:r>
                      <a:endParaRPr lang="de-DE" sz="105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8206827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r" fontAlgn="b"/>
                      <a:r>
                        <a:rPr lang="de-DE" sz="105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Injection 2,5K</a:t>
                      </a:r>
                      <a:r>
                        <a:rPr lang="el-GR" sz="105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Ω </a:t>
                      </a:r>
                      <a:endParaRPr lang="el-GR" sz="105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273638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89452054"/>
                  </a:ext>
                </a:extLst>
              </a:tr>
            </a:tbl>
          </a:graphicData>
        </a:graphic>
      </p:graphicFrame>
      <p:graphicFrame>
        <p:nvGraphicFramePr>
          <p:cNvPr id="12" name="Diagramm 11"/>
          <p:cNvGraphicFramePr/>
          <p:nvPr>
            <p:extLst>
              <p:ext uri="{D42A27DB-BD31-4B8C-83A1-F6EECF244321}">
                <p14:modId xmlns:p14="http://schemas.microsoft.com/office/powerpoint/2010/main" val="934425195"/>
              </p:ext>
            </p:extLst>
          </p:nvPr>
        </p:nvGraphicFramePr>
        <p:xfrm>
          <a:off x="3343682" y="3609253"/>
          <a:ext cx="44577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Textfeld 12"/>
          <p:cNvSpPr txBox="1"/>
          <p:nvPr/>
        </p:nvSpPr>
        <p:spPr>
          <a:xfrm>
            <a:off x="218596" y="1032177"/>
            <a:ext cx="266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XL4066 asynchronous chip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208586" y="1232500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FB=1,2V                350Khz</a:t>
            </a:r>
            <a:endParaRPr lang="de-DE"/>
          </a:p>
        </p:txBody>
      </p:sp>
      <p:sp>
        <p:nvSpPr>
          <p:cNvPr id="15" name="Textfeld 14"/>
          <p:cNvSpPr txBox="1"/>
          <p:nvPr/>
        </p:nvSpPr>
        <p:spPr>
          <a:xfrm rot="19432257">
            <a:off x="2590402" y="1885049"/>
            <a:ext cx="27126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mtClean="0">
                <a:solidFill>
                  <a:srgbClr val="FF0000"/>
                </a:solidFill>
              </a:rPr>
              <a:t>2</a:t>
            </a:r>
            <a:r>
              <a:rPr lang="en-US" sz="4800" b="1" baseline="30000" smtClean="0">
                <a:solidFill>
                  <a:srgbClr val="FF0000"/>
                </a:solidFill>
              </a:rPr>
              <a:t>nd</a:t>
            </a:r>
            <a:r>
              <a:rPr lang="en-US" sz="4800" b="1" smtClean="0">
                <a:solidFill>
                  <a:srgbClr val="FF0000"/>
                </a:solidFill>
              </a:rPr>
              <a:t> choice</a:t>
            </a:r>
            <a:endParaRPr lang="de-DE" sz="48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39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798" y="465470"/>
            <a:ext cx="2981131" cy="1889641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555" y="2489290"/>
            <a:ext cx="2496531" cy="1690274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3059533" y="4171047"/>
            <a:ext cx="3006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Too high no-load current, not worth the price</a:t>
            </a:r>
            <a:endParaRPr lang="de-DE" sz="1200"/>
          </a:p>
        </p:txBody>
      </p:sp>
      <p:sp>
        <p:nvSpPr>
          <p:cNvPr id="13" name="Textfeld 12"/>
          <p:cNvSpPr txBox="1"/>
          <p:nvPr/>
        </p:nvSpPr>
        <p:spPr>
          <a:xfrm>
            <a:off x="2982426" y="2085184"/>
            <a:ext cx="30232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Too touchy to trim, maybe OK for standalone.</a:t>
            </a:r>
            <a:endParaRPr lang="de-DE" sz="1200"/>
          </a:p>
        </p:txBody>
      </p:sp>
      <p:grpSp>
        <p:nvGrpSpPr>
          <p:cNvPr id="3" name="Gruppieren 2"/>
          <p:cNvGrpSpPr/>
          <p:nvPr/>
        </p:nvGrpSpPr>
        <p:grpSpPr>
          <a:xfrm>
            <a:off x="226996" y="4448046"/>
            <a:ext cx="2621167" cy="1825171"/>
            <a:chOff x="541616" y="4464585"/>
            <a:chExt cx="2621167" cy="1825171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3883" y="4464585"/>
              <a:ext cx="2531300" cy="1611942"/>
            </a:xfrm>
            <a:prstGeom prst="rect">
              <a:avLst/>
            </a:prstGeom>
          </p:spPr>
        </p:pic>
        <p:sp>
          <p:nvSpPr>
            <p:cNvPr id="14" name="Textfeld 13"/>
            <p:cNvSpPr txBox="1"/>
            <p:nvPr/>
          </p:nvSpPr>
          <p:spPr>
            <a:xfrm>
              <a:off x="541616" y="6012757"/>
              <a:ext cx="26211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Too touchy to trim, not worth the price</a:t>
              </a:r>
              <a:endParaRPr lang="de-DE" sz="1200"/>
            </a:p>
          </p:txBody>
        </p:sp>
      </p:grpSp>
      <p:sp>
        <p:nvSpPr>
          <p:cNvPr id="15" name="Textfeld 14"/>
          <p:cNvSpPr txBox="1"/>
          <p:nvPr/>
        </p:nvSpPr>
        <p:spPr>
          <a:xfrm>
            <a:off x="154711" y="2355110"/>
            <a:ext cx="232307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Does not load a lead-acid battery</a:t>
            </a:r>
            <a:br>
              <a:rPr lang="en-US" sz="1100"/>
            </a:br>
            <a:r>
              <a:rPr lang="en-US" sz="1100"/>
              <a:t>correctly: other similar models </a:t>
            </a:r>
            <a:br>
              <a:rPr lang="en-US" sz="1100"/>
            </a:br>
            <a:r>
              <a:rPr lang="en-US" sz="1100"/>
              <a:t>specific for LiPo might work</a:t>
            </a:r>
            <a:br>
              <a:rPr lang="en-US" sz="1100"/>
            </a:br>
            <a:r>
              <a:rPr lang="en-US" sz="1100"/>
              <a:t>Anyhow everything is burnt in silicon </a:t>
            </a:r>
            <a:br>
              <a:rPr lang="en-US" sz="1100"/>
            </a:br>
            <a:r>
              <a:rPr lang="en-US" sz="1100"/>
              <a:t>and not flexible. enough.</a:t>
            </a:r>
          </a:p>
          <a:p>
            <a:endParaRPr lang="de-DE" sz="1100"/>
          </a:p>
        </p:txBody>
      </p:sp>
      <p:sp>
        <p:nvSpPr>
          <p:cNvPr id="16" name="Textfeld 15"/>
          <p:cNvSpPr txBox="1"/>
          <p:nvPr/>
        </p:nvSpPr>
        <p:spPr>
          <a:xfrm>
            <a:off x="3144538" y="2465115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BQ2460 chip</a:t>
            </a:r>
            <a:endParaRPr lang="de-DE"/>
          </a:p>
        </p:txBody>
      </p:sp>
      <p:sp>
        <p:nvSpPr>
          <p:cNvPr id="17" name="Textfeld 16"/>
          <p:cNvSpPr txBox="1"/>
          <p:nvPr/>
        </p:nvSpPr>
        <p:spPr>
          <a:xfrm>
            <a:off x="3059533" y="315985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XL4015 chip</a:t>
            </a:r>
            <a:endParaRPr lang="de-DE"/>
          </a:p>
        </p:txBody>
      </p:sp>
      <p:grpSp>
        <p:nvGrpSpPr>
          <p:cNvPr id="2" name="Gruppieren 1"/>
          <p:cNvGrpSpPr/>
          <p:nvPr/>
        </p:nvGrpSpPr>
        <p:grpSpPr>
          <a:xfrm>
            <a:off x="3144539" y="4518606"/>
            <a:ext cx="2372677" cy="2140570"/>
            <a:chOff x="1042276" y="4385831"/>
            <a:chExt cx="2372677" cy="2140570"/>
          </a:xfrm>
        </p:grpSpPr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2276" y="4385831"/>
              <a:ext cx="2372677" cy="1599678"/>
            </a:xfrm>
            <a:prstGeom prst="rect">
              <a:avLst/>
            </a:prstGeom>
          </p:spPr>
        </p:pic>
        <p:sp>
          <p:nvSpPr>
            <p:cNvPr id="12" name="Textfeld 11"/>
            <p:cNvSpPr txBox="1"/>
            <p:nvPr/>
          </p:nvSpPr>
          <p:spPr>
            <a:xfrm>
              <a:off x="1146731" y="6095514"/>
              <a:ext cx="195117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20mA no-load current too high</a:t>
              </a:r>
              <a:br>
                <a:rPr lang="en-US" sz="1100"/>
              </a:br>
              <a:r>
                <a:rPr lang="en-US" sz="1100"/>
                <a:t>7mA without LED</a:t>
              </a:r>
              <a:r>
                <a:rPr lang="en-DE" sz="1100"/>
                <a:t>…</a:t>
              </a:r>
              <a:endParaRPr lang="de-DE" sz="1100"/>
            </a:p>
          </p:txBody>
        </p:sp>
        <p:sp>
          <p:nvSpPr>
            <p:cNvPr id="19" name="Textfeld 18"/>
            <p:cNvSpPr txBox="1"/>
            <p:nvPr/>
          </p:nvSpPr>
          <p:spPr>
            <a:xfrm>
              <a:off x="1948393" y="5752809"/>
              <a:ext cx="1447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LM2596 chip </a:t>
              </a:r>
              <a:endParaRPr lang="de-DE"/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09263" y="350409"/>
            <a:ext cx="2753978" cy="2004702"/>
            <a:chOff x="985230" y="350408"/>
            <a:chExt cx="2753978" cy="2004702"/>
          </a:xfrm>
        </p:grpSpPr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4874" y="719741"/>
              <a:ext cx="2604334" cy="1635369"/>
            </a:xfrm>
            <a:prstGeom prst="rect">
              <a:avLst/>
            </a:prstGeom>
          </p:spPr>
        </p:pic>
        <p:sp>
          <p:nvSpPr>
            <p:cNvPr id="20" name="Textfeld 19"/>
            <p:cNvSpPr txBox="1"/>
            <p:nvPr/>
          </p:nvSpPr>
          <p:spPr>
            <a:xfrm>
              <a:off x="985230" y="350408"/>
              <a:ext cx="1866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Consonance chips</a:t>
              </a:r>
              <a:endParaRPr lang="de-DE"/>
            </a:p>
          </p:txBody>
        </p:sp>
      </p:grpSp>
      <p:pic>
        <p:nvPicPr>
          <p:cNvPr id="21" name="Grafik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0994" y="1273739"/>
            <a:ext cx="2457793" cy="1895740"/>
          </a:xfrm>
          <a:prstGeom prst="rect">
            <a:avLst/>
          </a:prstGeom>
        </p:spPr>
      </p:pic>
      <p:sp>
        <p:nvSpPr>
          <p:cNvPr id="22" name="Textfeld 21"/>
          <p:cNvSpPr txBox="1"/>
          <p:nvPr/>
        </p:nvSpPr>
        <p:spPr>
          <a:xfrm>
            <a:off x="6066191" y="719741"/>
            <a:ext cx="226215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Very high no-load current, </a:t>
            </a:r>
            <a:br>
              <a:rPr lang="en-US" sz="1100"/>
            </a:br>
            <a:r>
              <a:rPr lang="en-US" sz="1100"/>
              <a:t>High variance,</a:t>
            </a:r>
            <a:br>
              <a:rPr lang="en-US" sz="1100"/>
            </a:br>
            <a:r>
              <a:rPr lang="en-US" sz="1100"/>
              <a:t>Some modules get hot without load.</a:t>
            </a:r>
            <a:br>
              <a:rPr lang="en-US" sz="1100"/>
            </a:br>
            <a:r>
              <a:rPr lang="en-US" sz="1100"/>
              <a:t>Seems to be an obsolete </a:t>
            </a:r>
            <a:br>
              <a:rPr lang="en-US" sz="1100"/>
            </a:br>
            <a:r>
              <a:rPr lang="en-US" sz="1100"/>
              <a:t>failed chip</a:t>
            </a:r>
            <a:br>
              <a:rPr lang="en-US" sz="1100"/>
            </a:br>
            <a:endParaRPr lang="de-DE" sz="1100"/>
          </a:p>
        </p:txBody>
      </p:sp>
      <p:sp>
        <p:nvSpPr>
          <p:cNvPr id="18" name="Textfeld 17"/>
          <p:cNvSpPr txBox="1"/>
          <p:nvPr/>
        </p:nvSpPr>
        <p:spPr>
          <a:xfrm>
            <a:off x="6066191" y="345658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MP23070 Chip</a:t>
            </a:r>
            <a:endParaRPr lang="de-DE"/>
          </a:p>
        </p:txBody>
      </p:sp>
      <p:sp>
        <p:nvSpPr>
          <p:cNvPr id="23" name="Textfeld 22"/>
          <p:cNvSpPr txBox="1"/>
          <p:nvPr/>
        </p:nvSpPr>
        <p:spPr>
          <a:xfrm rot="19432257">
            <a:off x="6213724" y="3912959"/>
            <a:ext cx="1895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mtClean="0">
                <a:solidFill>
                  <a:srgbClr val="FF0000"/>
                </a:solidFill>
              </a:rPr>
              <a:t>Failed!</a:t>
            </a:r>
            <a:endParaRPr lang="de-DE" sz="48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872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96476" y="595473"/>
            <a:ext cx="2683203" cy="321099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375" y="857263"/>
            <a:ext cx="4493284" cy="268530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374" y="3613592"/>
            <a:ext cx="3872161" cy="254492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20983" y="3207797"/>
            <a:ext cx="2540433" cy="3361006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4213342" y="488936"/>
            <a:ext cx="515509" cy="3147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3245607" y="488936"/>
            <a:ext cx="430219" cy="3147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Old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5753506" y="267755"/>
            <a:ext cx="308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Rearrangement on Prototyping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95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69" y="774336"/>
            <a:ext cx="4041015" cy="3125051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211" y="826532"/>
            <a:ext cx="3733212" cy="313002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11" y="4216523"/>
            <a:ext cx="2191056" cy="2467319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4517351" y="774336"/>
            <a:ext cx="1682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Juntek DPS3806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4009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53" y="833962"/>
            <a:ext cx="4163006" cy="241016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140" y="870154"/>
            <a:ext cx="4794795" cy="194600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173" y="3593984"/>
            <a:ext cx="3200847" cy="2200582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503583" y="5609900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LM2596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968487" y="4293705"/>
            <a:ext cx="3054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/>
              <a:t>Allows the switching regulator circuit to be shut down using logic signals thus dropping the</a:t>
            </a:r>
          </a:p>
          <a:p>
            <a:r>
              <a:rPr lang="en-US" sz="600"/>
              <a:t>total input supply current to approximately 80 µA. Pulling this pin below a threshold voltage</a:t>
            </a:r>
          </a:p>
          <a:p>
            <a:r>
              <a:rPr lang="en-US" sz="600"/>
              <a:t>of approximately 1.3 V turns the regulator on, and pulling this pin above 1.3 V (up to a</a:t>
            </a:r>
          </a:p>
          <a:p>
            <a:r>
              <a:rPr lang="en-US" sz="600"/>
              <a:t>maximum of 25 V) shuts the regulator down. If this shutdown feature is not required, the</a:t>
            </a:r>
          </a:p>
          <a:p>
            <a:r>
              <a:rPr lang="en-US" sz="600"/>
              <a:t>ON/OFF pin can be wired to the ground pin or it can be left open. In either case, the</a:t>
            </a:r>
          </a:p>
          <a:p>
            <a:r>
              <a:rPr lang="en-US" sz="600"/>
              <a:t>regulator will be in the ON condition.</a:t>
            </a:r>
            <a:endParaRPr lang="de-DE" sz="600"/>
          </a:p>
        </p:txBody>
      </p:sp>
    </p:spTree>
    <p:extLst>
      <p:ext uri="{BB962C8B-B14F-4D97-AF65-F5344CB8AC3E}">
        <p14:creationId xmlns:p14="http://schemas.microsoft.com/office/powerpoint/2010/main" val="873762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942733" y="9047"/>
            <a:ext cx="5258534" cy="683990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7414670" y="265471"/>
            <a:ext cx="1116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Prototype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663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976075" y="28100"/>
            <a:ext cx="5191850" cy="6801799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7414670" y="265471"/>
            <a:ext cx="1116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Prototype</a:t>
            </a:r>
            <a:endParaRPr lang="en-US"/>
          </a:p>
        </p:txBody>
      </p:sp>
      <p:sp>
        <p:nvSpPr>
          <p:cNvPr id="5" name="Textfeld 4"/>
          <p:cNvSpPr txBox="1"/>
          <p:nvPr/>
        </p:nvSpPr>
        <p:spPr>
          <a:xfrm>
            <a:off x="333051" y="6159578"/>
            <a:ext cx="819807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/>
              <a:t>Color conventions: Black or Grey: GND, Thin Red: 5V, Thick Red: Battery, Thin Orange: 3,3V, Thick Orange: Convenience output, Thin Yellow: Enable,</a:t>
            </a:r>
            <a:br>
              <a:rPr lang="en-US" sz="1050" smtClean="0"/>
            </a:br>
            <a:r>
              <a:rPr lang="en-US" sz="1050" smtClean="0"/>
              <a:t>Thick Yellow: panel Voltage, Brown: PWM ; Blue: I2C SCL, Green: I2C SDA, (on the other side) Lighter Green: CV injection, Violet: Relay Control.</a:t>
            </a:r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970242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8000"/>
                    </a14:imgEffect>
                    <a14:imgEffect>
                      <a14:brightnessContrast bright="50000" contrast="-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2677990" y="1225210"/>
            <a:ext cx="3835641" cy="5485435"/>
          </a:xfrm>
          <a:prstGeom prst="rect">
            <a:avLst/>
          </a:prstGeom>
        </p:spPr>
      </p:pic>
      <p:sp>
        <p:nvSpPr>
          <p:cNvPr id="21" name="Rechteck 20"/>
          <p:cNvSpPr/>
          <p:nvPr/>
        </p:nvSpPr>
        <p:spPr>
          <a:xfrm>
            <a:off x="3564262" y="929149"/>
            <a:ext cx="2061575" cy="1823623"/>
          </a:xfrm>
          <a:prstGeom prst="rect">
            <a:avLst/>
          </a:prstGeom>
          <a:solidFill>
            <a:srgbClr val="ADB9CA">
              <a:alpha val="50196"/>
            </a:srgb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/>
              <a:t>INA221</a:t>
            </a:r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/>
        </p:nvGraphicFramePr>
        <p:xfrm>
          <a:off x="3515407" y="2947074"/>
          <a:ext cx="2269219" cy="31019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PhotoImpact" r:id="rId5" imgW="1952280" imgH="2590560" progId="PI3.Image">
                  <p:embed/>
                </p:oleObj>
              </mc:Choice>
              <mc:Fallback>
                <p:oleObj name="PhotoImpact" r:id="rId5" imgW="1952280" imgH="2590560" progId="PI3.Image">
                  <p:embed/>
                  <p:pic>
                    <p:nvPicPr>
                      <p:cNvPr id="6" name="Objekt 5"/>
                      <p:cNvPicPr/>
                      <p:nvPr/>
                    </p:nvPicPr>
                    <p:blipFill>
                      <a:blip r:embed="rId6">
                        <a:lum bright="-42000"/>
                      </a:blip>
                      <a:stretch>
                        <a:fillRect/>
                      </a:stretch>
                    </p:blipFill>
                    <p:spPr>
                      <a:xfrm>
                        <a:off x="3515407" y="2947074"/>
                        <a:ext cx="2269219" cy="31019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/>
          <p:cNvSpPr/>
          <p:nvPr/>
        </p:nvSpPr>
        <p:spPr>
          <a:xfrm>
            <a:off x="2387733" y="5089632"/>
            <a:ext cx="890346" cy="234779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>
                <a:solidFill>
                  <a:srgbClr val="FF0000"/>
                </a:solidFill>
              </a:rPr>
              <a:t>C4</a:t>
            </a:r>
          </a:p>
        </p:txBody>
      </p:sp>
      <p:sp>
        <p:nvSpPr>
          <p:cNvPr id="8" name="Rechteck 7"/>
          <p:cNvSpPr/>
          <p:nvPr/>
        </p:nvSpPr>
        <p:spPr>
          <a:xfrm rot="5400000">
            <a:off x="2616418" y="3737058"/>
            <a:ext cx="668233" cy="239369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RP3</a:t>
            </a:r>
          </a:p>
        </p:txBody>
      </p:sp>
      <p:sp>
        <p:nvSpPr>
          <p:cNvPr id="9" name="Rechteck 8"/>
          <p:cNvSpPr/>
          <p:nvPr/>
        </p:nvSpPr>
        <p:spPr>
          <a:xfrm rot="5400000">
            <a:off x="6380079" y="3743431"/>
            <a:ext cx="668233" cy="239369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RP2</a:t>
            </a:r>
          </a:p>
        </p:txBody>
      </p:sp>
      <p:sp>
        <p:nvSpPr>
          <p:cNvPr id="10" name="Rechteck 9"/>
          <p:cNvSpPr/>
          <p:nvPr/>
        </p:nvSpPr>
        <p:spPr>
          <a:xfrm rot="5400000">
            <a:off x="5930489" y="3738881"/>
            <a:ext cx="668233" cy="239369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RP1</a:t>
            </a:r>
          </a:p>
        </p:txBody>
      </p:sp>
      <p:sp>
        <p:nvSpPr>
          <p:cNvPr id="11" name="Rechteck 10"/>
          <p:cNvSpPr/>
          <p:nvPr/>
        </p:nvSpPr>
        <p:spPr>
          <a:xfrm rot="5400000">
            <a:off x="3197122" y="3322689"/>
            <a:ext cx="426348" cy="121892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R3</a:t>
            </a:r>
          </a:p>
        </p:txBody>
      </p:sp>
      <p:sp>
        <p:nvSpPr>
          <p:cNvPr id="13" name="Ellipse 12"/>
          <p:cNvSpPr/>
          <p:nvPr/>
        </p:nvSpPr>
        <p:spPr>
          <a:xfrm>
            <a:off x="3301652" y="2396655"/>
            <a:ext cx="166057" cy="170478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14" name="Ellipse 13"/>
          <p:cNvSpPr/>
          <p:nvPr/>
        </p:nvSpPr>
        <p:spPr>
          <a:xfrm>
            <a:off x="2873262" y="2403026"/>
            <a:ext cx="166057" cy="170478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15" name="Ellipse 14"/>
          <p:cNvSpPr/>
          <p:nvPr/>
        </p:nvSpPr>
        <p:spPr>
          <a:xfrm>
            <a:off x="2450170" y="2393019"/>
            <a:ext cx="166057" cy="170478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12" name="Rechteck 11"/>
          <p:cNvSpPr/>
          <p:nvPr/>
        </p:nvSpPr>
        <p:spPr>
          <a:xfrm>
            <a:off x="2385677" y="2271687"/>
            <a:ext cx="1129730" cy="404646"/>
          </a:xfrm>
          <a:prstGeom prst="rect">
            <a:avLst/>
          </a:prstGeom>
          <a:solidFill>
            <a:srgbClr val="A9D18E">
              <a:alpha val="38824"/>
            </a:srgb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>
                <a:solidFill>
                  <a:srgbClr val="FF0000"/>
                </a:solidFill>
              </a:rPr>
              <a:t>C1</a:t>
            </a:r>
          </a:p>
        </p:txBody>
      </p:sp>
      <p:sp>
        <p:nvSpPr>
          <p:cNvPr id="16" name="Ellipse 15"/>
          <p:cNvSpPr/>
          <p:nvPr/>
        </p:nvSpPr>
        <p:spPr>
          <a:xfrm>
            <a:off x="6606601" y="2425476"/>
            <a:ext cx="166057" cy="170478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17" name="Ellipse 16"/>
          <p:cNvSpPr/>
          <p:nvPr/>
        </p:nvSpPr>
        <p:spPr>
          <a:xfrm>
            <a:off x="6178211" y="2431848"/>
            <a:ext cx="166057" cy="170478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19" name="Rechteck 18"/>
          <p:cNvSpPr/>
          <p:nvPr/>
        </p:nvSpPr>
        <p:spPr>
          <a:xfrm>
            <a:off x="6102808" y="2271687"/>
            <a:ext cx="717547" cy="433467"/>
          </a:xfrm>
          <a:prstGeom prst="rect">
            <a:avLst/>
          </a:prstGeom>
          <a:solidFill>
            <a:srgbClr val="A9D18E">
              <a:alpha val="38824"/>
            </a:srgb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>
                <a:solidFill>
                  <a:srgbClr val="FF0000"/>
                </a:solidFill>
              </a:rPr>
              <a:t>C3</a:t>
            </a:r>
          </a:p>
        </p:txBody>
      </p:sp>
      <p:sp>
        <p:nvSpPr>
          <p:cNvPr id="20" name="Rechteck 19"/>
          <p:cNvSpPr/>
          <p:nvPr/>
        </p:nvSpPr>
        <p:spPr>
          <a:xfrm>
            <a:off x="3730040" y="2381201"/>
            <a:ext cx="1762745" cy="221125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>
                <a:solidFill>
                  <a:srgbClr val="FF0000"/>
                </a:solidFill>
              </a:rPr>
              <a:t>C5</a:t>
            </a:r>
          </a:p>
        </p:txBody>
      </p:sp>
      <p:sp>
        <p:nvSpPr>
          <p:cNvPr id="22" name="Ellipse 21"/>
          <p:cNvSpPr/>
          <p:nvPr/>
        </p:nvSpPr>
        <p:spPr>
          <a:xfrm>
            <a:off x="4733450" y="1212753"/>
            <a:ext cx="166057" cy="170478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23" name="Ellipse 22"/>
          <p:cNvSpPr/>
          <p:nvPr/>
        </p:nvSpPr>
        <p:spPr>
          <a:xfrm>
            <a:off x="4305060" y="1219125"/>
            <a:ext cx="166057" cy="170478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24" name="Ellipse 23"/>
          <p:cNvSpPr/>
          <p:nvPr/>
        </p:nvSpPr>
        <p:spPr>
          <a:xfrm>
            <a:off x="3881968" y="1209117"/>
            <a:ext cx="166057" cy="170478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26" name="Ellipse 25"/>
          <p:cNvSpPr/>
          <p:nvPr/>
        </p:nvSpPr>
        <p:spPr>
          <a:xfrm>
            <a:off x="5168906" y="1213663"/>
            <a:ext cx="166057" cy="170478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25" name="Rechteck 24"/>
          <p:cNvSpPr/>
          <p:nvPr/>
        </p:nvSpPr>
        <p:spPr>
          <a:xfrm>
            <a:off x="3781868" y="1094304"/>
            <a:ext cx="1675311" cy="420119"/>
          </a:xfrm>
          <a:prstGeom prst="rect">
            <a:avLst/>
          </a:prstGeom>
          <a:solidFill>
            <a:srgbClr val="908DD3">
              <a:alpha val="38824"/>
            </a:srgb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>
                <a:solidFill>
                  <a:srgbClr val="FF0000"/>
                </a:solidFill>
              </a:rPr>
              <a:t>C2</a:t>
            </a:r>
          </a:p>
        </p:txBody>
      </p:sp>
      <p:sp>
        <p:nvSpPr>
          <p:cNvPr id="27" name="Ellipse 26"/>
          <p:cNvSpPr/>
          <p:nvPr/>
        </p:nvSpPr>
        <p:spPr>
          <a:xfrm>
            <a:off x="6049811" y="4641917"/>
            <a:ext cx="423974" cy="447717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/>
              <a:t>C2</a:t>
            </a:r>
          </a:p>
        </p:txBody>
      </p:sp>
      <p:sp>
        <p:nvSpPr>
          <p:cNvPr id="28" name="Ellipse 27"/>
          <p:cNvSpPr/>
          <p:nvPr/>
        </p:nvSpPr>
        <p:spPr>
          <a:xfrm>
            <a:off x="6511761" y="4642830"/>
            <a:ext cx="423974" cy="447717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/>
              <a:t>C1</a:t>
            </a:r>
          </a:p>
        </p:txBody>
      </p:sp>
      <p:sp>
        <p:nvSpPr>
          <p:cNvPr id="29" name="Ellipse 28"/>
          <p:cNvSpPr/>
          <p:nvPr/>
        </p:nvSpPr>
        <p:spPr>
          <a:xfrm>
            <a:off x="6348676" y="4184045"/>
            <a:ext cx="257923" cy="257217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/>
          </a:p>
        </p:txBody>
      </p:sp>
      <p:sp>
        <p:nvSpPr>
          <p:cNvPr id="30" name="Ellipse 29"/>
          <p:cNvSpPr/>
          <p:nvPr/>
        </p:nvSpPr>
        <p:spPr>
          <a:xfrm>
            <a:off x="5920287" y="4190858"/>
            <a:ext cx="257923" cy="257217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/>
          </a:p>
        </p:txBody>
      </p:sp>
      <p:cxnSp>
        <p:nvCxnSpPr>
          <p:cNvPr id="32" name="Gerader Verbinder 31"/>
          <p:cNvCxnSpPr/>
          <p:nvPr/>
        </p:nvCxnSpPr>
        <p:spPr>
          <a:xfrm flipH="1" flipV="1">
            <a:off x="6049249" y="4319467"/>
            <a:ext cx="211989" cy="1785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/>
          <p:nvPr/>
        </p:nvCxnSpPr>
        <p:spPr>
          <a:xfrm flipH="1" flipV="1">
            <a:off x="6484550" y="4319467"/>
            <a:ext cx="211989" cy="1785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endCxn id="11" idx="3"/>
          </p:cNvCxnSpPr>
          <p:nvPr/>
        </p:nvCxnSpPr>
        <p:spPr>
          <a:xfrm flipH="1" flipV="1">
            <a:off x="3410296" y="3596809"/>
            <a:ext cx="1" cy="4941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/>
          <p:nvPr/>
        </p:nvCxnSpPr>
        <p:spPr>
          <a:xfrm flipH="1" flipV="1">
            <a:off x="3410296" y="2510715"/>
            <a:ext cx="2" cy="6474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/>
          <p:nvPr/>
        </p:nvCxnSpPr>
        <p:spPr>
          <a:xfrm flipH="1" flipV="1">
            <a:off x="6264395" y="4170236"/>
            <a:ext cx="1" cy="4941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/>
          <p:nvPr/>
        </p:nvCxnSpPr>
        <p:spPr>
          <a:xfrm flipH="1" flipV="1">
            <a:off x="3527773" y="3717838"/>
            <a:ext cx="1" cy="4941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/>
          <p:cNvCxnSpPr/>
          <p:nvPr/>
        </p:nvCxnSpPr>
        <p:spPr>
          <a:xfrm flipH="1" flipV="1">
            <a:off x="6712419" y="4195552"/>
            <a:ext cx="1" cy="4941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/>
          <p:cNvSpPr txBox="1"/>
          <p:nvPr/>
        </p:nvSpPr>
        <p:spPr>
          <a:xfrm>
            <a:off x="5903340" y="4182127"/>
            <a:ext cx="346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R1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6344098" y="4183037"/>
            <a:ext cx="346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R2</a:t>
            </a:r>
          </a:p>
        </p:txBody>
      </p:sp>
      <p:cxnSp>
        <p:nvCxnSpPr>
          <p:cNvPr id="46" name="Gerader Verbinder 45"/>
          <p:cNvCxnSpPr/>
          <p:nvPr/>
        </p:nvCxnSpPr>
        <p:spPr>
          <a:xfrm flipH="1">
            <a:off x="5732683" y="4983758"/>
            <a:ext cx="100628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feld 48"/>
          <p:cNvSpPr txBox="1"/>
          <p:nvPr/>
        </p:nvSpPr>
        <p:spPr>
          <a:xfrm>
            <a:off x="3760699" y="1600074"/>
            <a:ext cx="7681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-         +</a:t>
            </a:r>
            <a:br>
              <a:rPr lang="en-US" sz="1600"/>
            </a:br>
            <a:r>
              <a:rPr lang="en-US" sz="1600"/>
              <a:t>B1</a:t>
            </a:r>
          </a:p>
        </p:txBody>
      </p:sp>
      <p:sp>
        <p:nvSpPr>
          <p:cNvPr id="50" name="Textfeld 49"/>
          <p:cNvSpPr txBox="1"/>
          <p:nvPr/>
        </p:nvSpPr>
        <p:spPr>
          <a:xfrm>
            <a:off x="2282390" y="1625386"/>
            <a:ext cx="1297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Power Buck</a:t>
            </a:r>
            <a:br>
              <a:rPr lang="en-US" sz="1600"/>
            </a:br>
            <a:r>
              <a:rPr lang="en-US" sz="1600"/>
              <a:t>En    CV    Pan</a:t>
            </a:r>
          </a:p>
        </p:txBody>
      </p:sp>
      <p:sp>
        <p:nvSpPr>
          <p:cNvPr id="51" name="Textfeld 50"/>
          <p:cNvSpPr txBox="1"/>
          <p:nvPr/>
        </p:nvSpPr>
        <p:spPr>
          <a:xfrm>
            <a:off x="6045068" y="1640685"/>
            <a:ext cx="7681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B2</a:t>
            </a:r>
            <a:br>
              <a:rPr lang="en-US" sz="1600"/>
            </a:br>
            <a:r>
              <a:rPr lang="en-US" sz="1600"/>
              <a:t>+         -</a:t>
            </a:r>
          </a:p>
        </p:txBody>
      </p:sp>
      <p:sp>
        <p:nvSpPr>
          <p:cNvPr id="53" name="Textfeld 52"/>
          <p:cNvSpPr txBox="1"/>
          <p:nvPr/>
        </p:nvSpPr>
        <p:spPr>
          <a:xfrm>
            <a:off x="4598743" y="1616521"/>
            <a:ext cx="915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+         -</a:t>
            </a:r>
            <a:br>
              <a:rPr lang="en-US" sz="1600"/>
            </a:br>
            <a:r>
              <a:rPr lang="en-US" sz="1600"/>
              <a:t>Buck out</a:t>
            </a:r>
          </a:p>
        </p:txBody>
      </p:sp>
      <p:sp>
        <p:nvSpPr>
          <p:cNvPr id="54" name="Rechteck 53"/>
          <p:cNvSpPr/>
          <p:nvPr/>
        </p:nvSpPr>
        <p:spPr>
          <a:xfrm>
            <a:off x="4025683" y="3873730"/>
            <a:ext cx="1217768" cy="2127717"/>
          </a:xfrm>
          <a:prstGeom prst="rect">
            <a:avLst/>
          </a:prstGeom>
          <a:solidFill>
            <a:srgbClr val="ADB9CA">
              <a:alpha val="50196"/>
            </a:srgbClr>
          </a:solidFill>
          <a:ln w="2857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/>
              <a:t>U3</a:t>
            </a:r>
            <a:br>
              <a:rPr lang="en-US" sz="1600"/>
            </a:br>
            <a:r>
              <a:rPr lang="en-US" sz="1600"/>
              <a:t>5V</a:t>
            </a:r>
            <a:br>
              <a:rPr lang="en-US" sz="1600"/>
            </a:br>
            <a:r>
              <a:rPr lang="en-US" sz="1600"/>
              <a:t>Buck</a:t>
            </a:r>
          </a:p>
        </p:txBody>
      </p:sp>
      <p:sp>
        <p:nvSpPr>
          <p:cNvPr id="55" name="Rechteck 54"/>
          <p:cNvSpPr/>
          <p:nvPr/>
        </p:nvSpPr>
        <p:spPr>
          <a:xfrm rot="16200000">
            <a:off x="752824" y="3625885"/>
            <a:ext cx="2085247" cy="243787"/>
          </a:xfrm>
          <a:prstGeom prst="rect">
            <a:avLst/>
          </a:prstGeom>
          <a:solidFill>
            <a:srgbClr val="ADB9CA">
              <a:alpha val="50196"/>
            </a:srgb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/>
              <a:t>U1</a:t>
            </a:r>
          </a:p>
        </p:txBody>
      </p:sp>
      <p:sp>
        <p:nvSpPr>
          <p:cNvPr id="56" name="Rechteck 55"/>
          <p:cNvSpPr/>
          <p:nvPr/>
        </p:nvSpPr>
        <p:spPr>
          <a:xfrm rot="16200000">
            <a:off x="6564610" y="3721979"/>
            <a:ext cx="1833345" cy="243787"/>
          </a:xfrm>
          <a:prstGeom prst="rect">
            <a:avLst/>
          </a:prstGeom>
          <a:solidFill>
            <a:srgbClr val="ADB9CA">
              <a:alpha val="50196"/>
            </a:srgb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/>
              <a:t>U2</a:t>
            </a:r>
          </a:p>
        </p:txBody>
      </p:sp>
      <p:sp>
        <p:nvSpPr>
          <p:cNvPr id="57" name="Textfeld 56"/>
          <p:cNvSpPr txBox="1"/>
          <p:nvPr/>
        </p:nvSpPr>
        <p:spPr>
          <a:xfrm>
            <a:off x="4254106" y="3522366"/>
            <a:ext cx="900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ESP8266</a:t>
            </a:r>
          </a:p>
        </p:txBody>
      </p:sp>
      <p:sp>
        <p:nvSpPr>
          <p:cNvPr id="58" name="Textfeld 57"/>
          <p:cNvSpPr txBox="1"/>
          <p:nvPr/>
        </p:nvSpPr>
        <p:spPr>
          <a:xfrm rot="16200000">
            <a:off x="885292" y="357903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Mini Buck</a:t>
            </a:r>
            <a:br>
              <a:rPr lang="en-US" sz="1600"/>
            </a:br>
            <a:r>
              <a:rPr lang="en-US" sz="1600"/>
              <a:t>Input</a:t>
            </a:r>
          </a:p>
        </p:txBody>
      </p:sp>
      <p:sp>
        <p:nvSpPr>
          <p:cNvPr id="59" name="Textfeld 58"/>
          <p:cNvSpPr txBox="1"/>
          <p:nvPr/>
        </p:nvSpPr>
        <p:spPr>
          <a:xfrm rot="16200000">
            <a:off x="7112972" y="3549789"/>
            <a:ext cx="1520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Mini Buck</a:t>
            </a:r>
            <a:br>
              <a:rPr lang="en-US" sz="1600"/>
            </a:br>
            <a:r>
              <a:rPr lang="en-US" sz="1600"/>
              <a:t>B2/convenience</a:t>
            </a:r>
          </a:p>
        </p:txBody>
      </p:sp>
      <p:sp>
        <p:nvSpPr>
          <p:cNvPr id="60" name="Rechteck 59"/>
          <p:cNvSpPr/>
          <p:nvPr/>
        </p:nvSpPr>
        <p:spPr>
          <a:xfrm rot="16200000">
            <a:off x="-530380" y="2032077"/>
            <a:ext cx="1833345" cy="243787"/>
          </a:xfrm>
          <a:prstGeom prst="rect">
            <a:avLst/>
          </a:prstGeom>
          <a:solidFill>
            <a:srgbClr val="ADB9CA">
              <a:alpha val="50196"/>
            </a:srgb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/>
              <a:t>PV Panel</a:t>
            </a:r>
          </a:p>
        </p:txBody>
      </p:sp>
      <p:cxnSp>
        <p:nvCxnSpPr>
          <p:cNvPr id="64" name="Gewinkelter Verbinder 63"/>
          <p:cNvCxnSpPr>
            <a:endCxn id="60" idx="3"/>
          </p:cNvCxnSpPr>
          <p:nvPr/>
        </p:nvCxnSpPr>
        <p:spPr>
          <a:xfrm rot="10800000">
            <a:off x="386292" y="1237298"/>
            <a:ext cx="2998387" cy="1194550"/>
          </a:xfrm>
          <a:prstGeom prst="bentConnector4">
            <a:avLst>
              <a:gd name="adj1" fmla="val -364"/>
              <a:gd name="adj2" fmla="val 115198"/>
            </a:avLst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winkelter Verbinder 66"/>
          <p:cNvCxnSpPr>
            <a:endCxn id="60" idx="1"/>
          </p:cNvCxnSpPr>
          <p:nvPr/>
        </p:nvCxnSpPr>
        <p:spPr>
          <a:xfrm rot="10800000" flipV="1">
            <a:off x="386293" y="1294356"/>
            <a:ext cx="3558386" cy="1776286"/>
          </a:xfrm>
          <a:prstGeom prst="bentConnector4">
            <a:avLst>
              <a:gd name="adj1" fmla="val 72200"/>
              <a:gd name="adj2" fmla="val 114865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feld 69"/>
          <p:cNvSpPr txBox="1"/>
          <p:nvPr/>
        </p:nvSpPr>
        <p:spPr>
          <a:xfrm>
            <a:off x="161798" y="96509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+</a:t>
            </a:r>
          </a:p>
        </p:txBody>
      </p:sp>
      <p:sp>
        <p:nvSpPr>
          <p:cNvPr id="71" name="Textfeld 70"/>
          <p:cNvSpPr txBox="1"/>
          <p:nvPr/>
        </p:nvSpPr>
        <p:spPr>
          <a:xfrm>
            <a:off x="154093" y="3045637"/>
            <a:ext cx="247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-</a:t>
            </a:r>
          </a:p>
        </p:txBody>
      </p:sp>
      <p:sp>
        <p:nvSpPr>
          <p:cNvPr id="72" name="Rechteck 71"/>
          <p:cNvSpPr/>
          <p:nvPr/>
        </p:nvSpPr>
        <p:spPr>
          <a:xfrm>
            <a:off x="2616226" y="2865436"/>
            <a:ext cx="409799" cy="234595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D1</a:t>
            </a:r>
          </a:p>
        </p:txBody>
      </p:sp>
      <p:cxnSp>
        <p:nvCxnSpPr>
          <p:cNvPr id="73" name="Gerader Verbinder 72"/>
          <p:cNvCxnSpPr/>
          <p:nvPr/>
        </p:nvCxnSpPr>
        <p:spPr>
          <a:xfrm flipH="1" flipV="1">
            <a:off x="1856394" y="2972920"/>
            <a:ext cx="75487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r Verbinder 75"/>
          <p:cNvCxnSpPr/>
          <p:nvPr/>
        </p:nvCxnSpPr>
        <p:spPr>
          <a:xfrm flipH="1">
            <a:off x="3032861" y="2960252"/>
            <a:ext cx="372410" cy="2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feld 78"/>
          <p:cNvSpPr txBox="1"/>
          <p:nvPr/>
        </p:nvSpPr>
        <p:spPr>
          <a:xfrm>
            <a:off x="6326222" y="720933"/>
            <a:ext cx="23101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Component Layout &lt;21W</a:t>
            </a:r>
          </a:p>
        </p:txBody>
      </p:sp>
    </p:spTree>
    <p:extLst>
      <p:ext uri="{BB962C8B-B14F-4D97-AF65-F5344CB8AC3E}">
        <p14:creationId xmlns:p14="http://schemas.microsoft.com/office/powerpoint/2010/main" val="89929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rafik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558" y="580453"/>
            <a:ext cx="2887812" cy="2607362"/>
          </a:xfrm>
          <a:prstGeom prst="rect">
            <a:avLst/>
          </a:prstGeom>
        </p:spPr>
      </p:pic>
      <p:cxnSp>
        <p:nvCxnSpPr>
          <p:cNvPr id="67" name="Gewinkelter Verbinder 66"/>
          <p:cNvCxnSpPr/>
          <p:nvPr/>
        </p:nvCxnSpPr>
        <p:spPr>
          <a:xfrm rot="10800000">
            <a:off x="413783" y="2948331"/>
            <a:ext cx="651330" cy="306188"/>
          </a:xfrm>
          <a:prstGeom prst="bentConnector3">
            <a:avLst>
              <a:gd name="adj1" fmla="val 99903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hteck 59"/>
          <p:cNvSpPr/>
          <p:nvPr/>
        </p:nvSpPr>
        <p:spPr>
          <a:xfrm rot="16200000">
            <a:off x="-654073" y="1738189"/>
            <a:ext cx="2135711" cy="271846"/>
          </a:xfrm>
          <a:prstGeom prst="rect">
            <a:avLst/>
          </a:prstGeom>
          <a:solidFill>
            <a:srgbClr val="ADB9CA">
              <a:alpha val="50196"/>
            </a:srgb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/>
              <a:t>PV Panel</a:t>
            </a:r>
          </a:p>
        </p:txBody>
      </p:sp>
      <p:cxnSp>
        <p:nvCxnSpPr>
          <p:cNvPr id="64" name="Gewinkelter Verbinder 63"/>
          <p:cNvCxnSpPr>
            <a:endCxn id="60" idx="3"/>
          </p:cNvCxnSpPr>
          <p:nvPr/>
        </p:nvCxnSpPr>
        <p:spPr>
          <a:xfrm rot="10800000">
            <a:off x="413782" y="806258"/>
            <a:ext cx="1431919" cy="1067855"/>
          </a:xfrm>
          <a:prstGeom prst="bentConnector4">
            <a:avLst>
              <a:gd name="adj1" fmla="val 54975"/>
              <a:gd name="adj2" fmla="val 119805"/>
            </a:avLst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feld 69"/>
          <p:cNvSpPr txBox="1"/>
          <p:nvPr/>
        </p:nvSpPr>
        <p:spPr>
          <a:xfrm>
            <a:off x="163449" y="489164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+</a:t>
            </a:r>
          </a:p>
        </p:txBody>
      </p:sp>
      <p:sp>
        <p:nvSpPr>
          <p:cNvPr id="71" name="Textfeld 70"/>
          <p:cNvSpPr txBox="1"/>
          <p:nvPr/>
        </p:nvSpPr>
        <p:spPr>
          <a:xfrm>
            <a:off x="154858" y="2912838"/>
            <a:ext cx="247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-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3851829" y="2679802"/>
            <a:ext cx="5236690" cy="3655403"/>
            <a:chOff x="1501854" y="199380"/>
            <a:chExt cx="9470667" cy="6446925"/>
          </a:xfrm>
        </p:grpSpPr>
        <p:sp>
          <p:nvSpPr>
            <p:cNvPr id="58" name="Textfeld 57"/>
            <p:cNvSpPr txBox="1"/>
            <p:nvPr/>
          </p:nvSpPr>
          <p:spPr>
            <a:xfrm rot="16200000">
              <a:off x="1144043" y="3375509"/>
              <a:ext cx="1773199" cy="1057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/>
                <a:t>Mini Buck</a:t>
              </a:r>
              <a:br>
                <a:rPr lang="en-US" sz="1600"/>
              </a:br>
              <a:r>
                <a:rPr lang="en-US" sz="1600"/>
                <a:t>Input</a:t>
              </a:r>
            </a:p>
          </p:txBody>
        </p:sp>
        <p:grpSp>
          <p:nvGrpSpPr>
            <p:cNvPr id="2" name="Gruppieren 1"/>
            <p:cNvGrpSpPr/>
            <p:nvPr/>
          </p:nvGrpSpPr>
          <p:grpSpPr>
            <a:xfrm>
              <a:off x="2401097" y="199380"/>
              <a:ext cx="8571424" cy="6446925"/>
              <a:chOff x="2401097" y="199380"/>
              <a:chExt cx="8571424" cy="6446925"/>
            </a:xfrm>
          </p:grpSpPr>
          <p:pic>
            <p:nvPicPr>
              <p:cNvPr id="5" name="Grafik 4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58000"/>
                        </a14:imgEffect>
                        <a14:imgEffect>
                          <a14:brightnessContrast bright="50000" contrast="-57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3777170" y="467734"/>
                <a:ext cx="4829849" cy="7116168"/>
              </a:xfrm>
              <a:prstGeom prst="rect">
                <a:avLst/>
              </a:prstGeom>
            </p:spPr>
          </p:pic>
          <p:sp>
            <p:nvSpPr>
              <p:cNvPr id="21" name="Rechteck 20"/>
              <p:cNvSpPr/>
              <p:nvPr/>
            </p:nvSpPr>
            <p:spPr>
              <a:xfrm>
                <a:off x="4853883" y="199380"/>
                <a:ext cx="2674448" cy="2296311"/>
              </a:xfrm>
              <a:prstGeom prst="rect">
                <a:avLst/>
              </a:prstGeom>
              <a:solidFill>
                <a:srgbClr val="ADB9CA">
                  <a:alpha val="50196"/>
                </a:srgbClr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/>
                  <a:t>INA221</a:t>
                </a:r>
              </a:p>
            </p:txBody>
          </p:sp>
          <p:graphicFrame>
            <p:nvGraphicFramePr>
              <p:cNvPr id="6" name="Objekt 5"/>
              <p:cNvGraphicFramePr>
                <a:graphicFrameLocks noChangeAspect="1"/>
              </p:cNvGraphicFramePr>
              <p:nvPr/>
            </p:nvGraphicFramePr>
            <p:xfrm>
              <a:off x="4790504" y="2740356"/>
              <a:ext cx="2943822" cy="390594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05" name="PhotoImpact" r:id="rId6" imgW="1952280" imgH="2590560" progId="PI3.Image">
                      <p:embed/>
                    </p:oleObj>
                  </mc:Choice>
                  <mc:Fallback>
                    <p:oleObj name="PhotoImpact" r:id="rId6" imgW="1952280" imgH="2590560" progId="PI3.Image">
                      <p:embed/>
                      <p:pic>
                        <p:nvPicPr>
                          <p:cNvPr id="6" name="Objekt 5"/>
                          <p:cNvPicPr/>
                          <p:nvPr/>
                        </p:nvPicPr>
                        <p:blipFill>
                          <a:blip r:embed="rId7">
                            <a:lum bright="-42000"/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4790504" y="2740356"/>
                            <a:ext cx="2943822" cy="390594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" name="Rechteck 6"/>
              <p:cNvSpPr/>
              <p:nvPr/>
            </p:nvSpPr>
            <p:spPr>
              <a:xfrm>
                <a:off x="3327591" y="5438271"/>
                <a:ext cx="1155032" cy="295634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>
                    <a:solidFill>
                      <a:srgbClr val="FF0000"/>
                    </a:solidFill>
                  </a:rPr>
                  <a:t>C4</a:t>
                </a:r>
              </a:p>
            </p:txBody>
          </p:sp>
          <p:sp>
            <p:nvSpPr>
              <p:cNvPr id="8" name="Rechteck 7"/>
              <p:cNvSpPr/>
              <p:nvPr/>
            </p:nvSpPr>
            <p:spPr>
              <a:xfrm rot="5400000">
                <a:off x="3636983" y="3730548"/>
                <a:ext cx="841441" cy="31052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400">
                    <a:solidFill>
                      <a:schemeClr val="bg1"/>
                    </a:solidFill>
                  </a:rPr>
                  <a:t>RP3</a:t>
                </a:r>
              </a:p>
            </p:txBody>
          </p:sp>
          <p:sp>
            <p:nvSpPr>
              <p:cNvPr id="9" name="Rechteck 8"/>
              <p:cNvSpPr/>
              <p:nvPr/>
            </p:nvSpPr>
            <p:spPr>
              <a:xfrm rot="5400000">
                <a:off x="8519521" y="3738573"/>
                <a:ext cx="841441" cy="31052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400">
                    <a:solidFill>
                      <a:schemeClr val="bg1"/>
                    </a:solidFill>
                  </a:rPr>
                  <a:t>RP2</a:t>
                </a:r>
                <a:endParaRPr 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Rechteck 9"/>
              <p:cNvSpPr/>
              <p:nvPr/>
            </p:nvSpPr>
            <p:spPr>
              <a:xfrm rot="5400000">
                <a:off x="7936275" y="3732844"/>
                <a:ext cx="841441" cy="31052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400">
                    <a:solidFill>
                      <a:schemeClr val="bg1"/>
                    </a:solidFill>
                  </a:rPr>
                  <a:t>RP1</a:t>
                </a:r>
              </a:p>
            </p:txBody>
          </p:sp>
          <p:sp>
            <p:nvSpPr>
              <p:cNvPr id="11" name="Rechteck 10"/>
              <p:cNvSpPr/>
              <p:nvPr/>
            </p:nvSpPr>
            <p:spPr>
              <a:xfrm rot="5400000">
                <a:off x="4385716" y="3211010"/>
                <a:ext cx="536859" cy="15812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>
                    <a:solidFill>
                      <a:schemeClr val="bg1"/>
                    </a:solidFill>
                  </a:rPr>
                  <a:t>R3</a:t>
                </a:r>
              </a:p>
            </p:txBody>
          </p:sp>
          <p:sp>
            <p:nvSpPr>
              <p:cNvPr id="13" name="Ellipse 12"/>
              <p:cNvSpPr/>
              <p:nvPr/>
            </p:nvSpPr>
            <p:spPr>
              <a:xfrm>
                <a:off x="4513202" y="2047268"/>
                <a:ext cx="215423" cy="21466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14" name="Ellipse 13"/>
              <p:cNvSpPr/>
              <p:nvPr/>
            </p:nvSpPr>
            <p:spPr>
              <a:xfrm>
                <a:off x="3957459" y="2055291"/>
                <a:ext cx="215423" cy="21466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3408588" y="2042690"/>
                <a:ext cx="215423" cy="21466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12" name="Rechteck 11"/>
              <p:cNvSpPr/>
              <p:nvPr/>
            </p:nvSpPr>
            <p:spPr>
              <a:xfrm>
                <a:off x="3324922" y="1889907"/>
                <a:ext cx="1465581" cy="509531"/>
              </a:xfrm>
              <a:prstGeom prst="rect">
                <a:avLst/>
              </a:prstGeom>
              <a:solidFill>
                <a:srgbClr val="A9D18E">
                  <a:alpha val="38824"/>
                </a:srgbClr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>
                    <a:solidFill>
                      <a:srgbClr val="FF0000"/>
                    </a:solidFill>
                  </a:rPr>
                  <a:t>C1</a:t>
                </a:r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8800660" y="2083560"/>
                <a:ext cx="215423" cy="21466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17" name="Ellipse 16"/>
              <p:cNvSpPr/>
              <p:nvPr/>
            </p:nvSpPr>
            <p:spPr>
              <a:xfrm>
                <a:off x="8244917" y="2091583"/>
                <a:ext cx="215423" cy="21466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19" name="Rechteck 18"/>
              <p:cNvSpPr/>
              <p:nvPr/>
            </p:nvSpPr>
            <p:spPr>
              <a:xfrm>
                <a:off x="8147098" y="1889907"/>
                <a:ext cx="930863" cy="545823"/>
              </a:xfrm>
              <a:prstGeom prst="rect">
                <a:avLst/>
              </a:prstGeom>
              <a:solidFill>
                <a:srgbClr val="A9D18E">
                  <a:alpha val="38824"/>
                </a:srgbClr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>
                    <a:solidFill>
                      <a:srgbClr val="FF0000"/>
                    </a:solidFill>
                  </a:rPr>
                  <a:t>C3</a:t>
                </a:r>
              </a:p>
            </p:txBody>
          </p:sp>
          <p:sp>
            <p:nvSpPr>
              <p:cNvPr id="20" name="Rechteck 19"/>
              <p:cNvSpPr/>
              <p:nvPr/>
            </p:nvSpPr>
            <p:spPr>
              <a:xfrm>
                <a:off x="5068944" y="2027808"/>
                <a:ext cx="2286781" cy="278441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>
                    <a:solidFill>
                      <a:srgbClr val="FF0000"/>
                    </a:solidFill>
                  </a:rPr>
                  <a:t>C5</a:t>
                </a:r>
              </a:p>
            </p:txBody>
          </p:sp>
          <p:sp>
            <p:nvSpPr>
              <p:cNvPr id="22" name="Ellipse 21"/>
              <p:cNvSpPr/>
              <p:nvPr/>
            </p:nvSpPr>
            <p:spPr>
              <a:xfrm>
                <a:off x="6370651" y="556496"/>
                <a:ext cx="215423" cy="21466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23" name="Ellipse 22"/>
              <p:cNvSpPr/>
              <p:nvPr/>
            </p:nvSpPr>
            <p:spPr>
              <a:xfrm>
                <a:off x="5814908" y="564519"/>
                <a:ext cx="215423" cy="21466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24" name="Ellipse 23"/>
              <p:cNvSpPr/>
              <p:nvPr/>
            </p:nvSpPr>
            <p:spPr>
              <a:xfrm>
                <a:off x="5266037" y="551918"/>
                <a:ext cx="215423" cy="21466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26" name="Ellipse 25"/>
              <p:cNvSpPr/>
              <p:nvPr/>
            </p:nvSpPr>
            <p:spPr>
              <a:xfrm>
                <a:off x="6935561" y="557642"/>
                <a:ext cx="215423" cy="21466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25" name="Rechteck 24"/>
              <p:cNvSpPr/>
              <p:nvPr/>
            </p:nvSpPr>
            <p:spPr>
              <a:xfrm>
                <a:off x="5136180" y="407344"/>
                <a:ext cx="2173354" cy="529015"/>
              </a:xfrm>
              <a:prstGeom prst="rect">
                <a:avLst/>
              </a:prstGeom>
              <a:solidFill>
                <a:srgbClr val="908DD3">
                  <a:alpha val="38824"/>
                </a:srgbClr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>
                    <a:solidFill>
                      <a:srgbClr val="FF0000"/>
                    </a:solidFill>
                  </a:rPr>
                  <a:t>C2</a:t>
                </a:r>
              </a:p>
            </p:txBody>
          </p:sp>
          <p:sp>
            <p:nvSpPr>
              <p:cNvPr id="27" name="Ellipse 26"/>
              <p:cNvSpPr/>
              <p:nvPr/>
            </p:nvSpPr>
            <p:spPr>
              <a:xfrm>
                <a:off x="8078345" y="4874508"/>
                <a:ext cx="550015" cy="56376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00"/>
                  <a:t>C2</a:t>
                </a:r>
                <a:endParaRPr lang="en-US" sz="1200"/>
              </a:p>
            </p:txBody>
          </p:sp>
          <p:sp>
            <p:nvSpPr>
              <p:cNvPr id="28" name="Ellipse 27"/>
              <p:cNvSpPr/>
              <p:nvPr/>
            </p:nvSpPr>
            <p:spPr>
              <a:xfrm>
                <a:off x="8677626" y="4875657"/>
                <a:ext cx="550015" cy="56376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/>
                  <a:t>C1</a:t>
                </a:r>
                <a:endParaRPr lang="en-US" sz="1200"/>
              </a:p>
            </p:txBody>
          </p:sp>
          <p:sp>
            <p:nvSpPr>
              <p:cNvPr id="29" name="Ellipse 28"/>
              <p:cNvSpPr/>
              <p:nvPr/>
            </p:nvSpPr>
            <p:spPr>
              <a:xfrm>
                <a:off x="8466060" y="4297954"/>
                <a:ext cx="334600" cy="32388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30" name="Ellipse 29"/>
              <p:cNvSpPr/>
              <p:nvPr/>
            </p:nvSpPr>
            <p:spPr>
              <a:xfrm>
                <a:off x="7910317" y="4306533"/>
                <a:ext cx="334600" cy="32388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/>
              </a:p>
            </p:txBody>
          </p:sp>
          <p:cxnSp>
            <p:nvCxnSpPr>
              <p:cNvPr id="32" name="Gerader Verbinder 31"/>
              <p:cNvCxnSpPr/>
              <p:nvPr/>
            </p:nvCxnSpPr>
            <p:spPr>
              <a:xfrm flipH="1" flipV="1">
                <a:off x="8077618" y="4468478"/>
                <a:ext cx="275010" cy="22485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/>
              <p:cNvCxnSpPr/>
              <p:nvPr/>
            </p:nvCxnSpPr>
            <p:spPr>
              <a:xfrm flipH="1" flipV="1">
                <a:off x="8642326" y="4468478"/>
                <a:ext cx="275010" cy="22485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/>
              <p:cNvCxnSpPr>
                <a:endCxn id="11" idx="3"/>
              </p:cNvCxnSpPr>
              <p:nvPr/>
            </p:nvCxnSpPr>
            <p:spPr>
              <a:xfrm flipH="1" flipV="1">
                <a:off x="4654145" y="3558504"/>
                <a:ext cx="1" cy="62220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/>
              <p:cNvCxnSpPr/>
              <p:nvPr/>
            </p:nvCxnSpPr>
            <p:spPr>
              <a:xfrm flipH="1" flipV="1">
                <a:off x="4654145" y="2190893"/>
                <a:ext cx="2" cy="81529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r Verbinder 40"/>
              <p:cNvCxnSpPr/>
              <p:nvPr/>
            </p:nvCxnSpPr>
            <p:spPr>
              <a:xfrm flipH="1" flipV="1">
                <a:off x="8356722" y="4280565"/>
                <a:ext cx="1" cy="62220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r Verbinder 41"/>
              <p:cNvCxnSpPr/>
              <p:nvPr/>
            </p:nvCxnSpPr>
            <p:spPr>
              <a:xfrm flipH="1" flipV="1">
                <a:off x="4806545" y="3710904"/>
                <a:ext cx="1" cy="62220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/>
              <p:cNvCxnSpPr/>
              <p:nvPr/>
            </p:nvCxnSpPr>
            <p:spPr>
              <a:xfrm flipH="1" flipV="1">
                <a:off x="8937937" y="4312442"/>
                <a:ext cx="1" cy="62220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feld 43"/>
              <p:cNvSpPr txBox="1"/>
              <p:nvPr/>
            </p:nvSpPr>
            <p:spPr>
              <a:xfrm>
                <a:off x="7888334" y="4295537"/>
                <a:ext cx="626779" cy="4885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R1</a:t>
                </a:r>
              </a:p>
            </p:txBody>
          </p:sp>
          <p:sp>
            <p:nvSpPr>
              <p:cNvPr id="45" name="Textfeld 44"/>
              <p:cNvSpPr txBox="1"/>
              <p:nvPr/>
            </p:nvSpPr>
            <p:spPr>
              <a:xfrm>
                <a:off x="8460120" y="4296684"/>
                <a:ext cx="626779" cy="4885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R2</a:t>
                </a:r>
              </a:p>
            </p:txBody>
          </p:sp>
          <p:cxnSp>
            <p:nvCxnSpPr>
              <p:cNvPr id="46" name="Gerader Verbinder 45"/>
              <p:cNvCxnSpPr/>
              <p:nvPr/>
            </p:nvCxnSpPr>
            <p:spPr>
              <a:xfrm flipH="1">
                <a:off x="7666941" y="5304955"/>
                <a:ext cx="130543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feld 48"/>
              <p:cNvSpPr txBox="1"/>
              <p:nvPr/>
            </p:nvSpPr>
            <p:spPr>
              <a:xfrm>
                <a:off x="5041370" y="1044211"/>
                <a:ext cx="1131216" cy="814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/>
                  <a:t>-         +</a:t>
                </a:r>
                <a:br>
                  <a:rPr lang="en-US" sz="1200"/>
                </a:br>
                <a:r>
                  <a:rPr lang="en-US" sz="1200"/>
                  <a:t>B1</a:t>
                </a:r>
              </a:p>
            </p:txBody>
          </p:sp>
          <p:sp>
            <p:nvSpPr>
              <p:cNvPr id="50" name="Textfeld 49"/>
              <p:cNvSpPr txBox="1"/>
              <p:nvPr/>
            </p:nvSpPr>
            <p:spPr>
              <a:xfrm>
                <a:off x="3109039" y="1076083"/>
                <a:ext cx="1847052" cy="9227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/>
                  <a:t>Power</a:t>
                </a:r>
                <a:r>
                  <a:rPr lang="en-US" sz="1600"/>
                  <a:t> </a:t>
                </a:r>
                <a:r>
                  <a:rPr lang="en-US" sz="1200"/>
                  <a:t>Buck</a:t>
                </a:r>
                <a:br>
                  <a:rPr lang="en-US" sz="1200"/>
                </a:br>
                <a:r>
                  <a:rPr lang="en-US" sz="1200"/>
                  <a:t>En    CV    Pan</a:t>
                </a:r>
                <a:endParaRPr lang="en-US" sz="1600"/>
              </a:p>
            </p:txBody>
          </p:sp>
          <p:sp>
            <p:nvSpPr>
              <p:cNvPr id="51" name="Textfeld 50"/>
              <p:cNvSpPr txBox="1"/>
              <p:nvPr/>
            </p:nvSpPr>
            <p:spPr>
              <a:xfrm>
                <a:off x="8004846" y="1095347"/>
                <a:ext cx="1131216" cy="814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/>
                  <a:t>B2</a:t>
                </a:r>
                <a:br>
                  <a:rPr lang="en-US" sz="1200"/>
                </a:br>
                <a:r>
                  <a:rPr lang="en-US" sz="1200"/>
                  <a:t>+         -</a:t>
                </a:r>
              </a:p>
            </p:txBody>
          </p:sp>
          <p:sp>
            <p:nvSpPr>
              <p:cNvPr id="53" name="Textfeld 52"/>
              <p:cNvSpPr txBox="1"/>
              <p:nvPr/>
            </p:nvSpPr>
            <p:spPr>
              <a:xfrm>
                <a:off x="6127091" y="1064919"/>
                <a:ext cx="1325455" cy="814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/>
                  <a:t>+         -</a:t>
                </a:r>
                <a:br>
                  <a:rPr lang="en-US" sz="1200"/>
                </a:br>
                <a:r>
                  <a:rPr lang="en-US" sz="1200"/>
                  <a:t>Buck out</a:t>
                </a:r>
              </a:p>
            </p:txBody>
          </p:sp>
          <p:sp>
            <p:nvSpPr>
              <p:cNvPr id="54" name="Rechteck 53"/>
              <p:cNvSpPr/>
              <p:nvPr/>
            </p:nvSpPr>
            <p:spPr>
              <a:xfrm>
                <a:off x="5452477" y="3907204"/>
                <a:ext cx="1579791" cy="2679226"/>
              </a:xfrm>
              <a:prstGeom prst="rect">
                <a:avLst/>
              </a:prstGeom>
              <a:solidFill>
                <a:srgbClr val="ADB9CA">
                  <a:alpha val="50196"/>
                </a:srgbClr>
              </a:solidFill>
              <a:ln w="28575">
                <a:solidFill>
                  <a:srgbClr val="0070C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/>
                  <a:t>U3</a:t>
                </a:r>
                <a:br>
                  <a:rPr lang="en-US" sz="1600"/>
                </a:br>
                <a:r>
                  <a:rPr lang="en-US" sz="1600"/>
                  <a:t>5V</a:t>
                </a:r>
                <a:br>
                  <a:rPr lang="en-US" sz="1600"/>
                </a:br>
                <a:r>
                  <a:rPr lang="en-US" sz="1600"/>
                  <a:t>Buck</a:t>
                </a:r>
              </a:p>
            </p:txBody>
          </p:sp>
          <p:sp>
            <p:nvSpPr>
              <p:cNvPr id="55" name="Rechteck 54"/>
              <p:cNvSpPr/>
              <p:nvPr/>
            </p:nvSpPr>
            <p:spPr>
              <a:xfrm rot="16200000">
                <a:off x="1246354" y="3590475"/>
                <a:ext cx="2625748" cy="316261"/>
              </a:xfrm>
              <a:prstGeom prst="rect">
                <a:avLst/>
              </a:prstGeom>
              <a:solidFill>
                <a:srgbClr val="ADB9CA">
                  <a:alpha val="50196"/>
                </a:srgbClr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/>
                  <a:t>U1</a:t>
                </a:r>
              </a:p>
            </p:txBody>
          </p:sp>
          <p:sp>
            <p:nvSpPr>
              <p:cNvPr id="56" name="Rechteck 55"/>
              <p:cNvSpPr/>
              <p:nvPr/>
            </p:nvSpPr>
            <p:spPr>
              <a:xfrm rot="16200000">
                <a:off x="8781096" y="3711477"/>
                <a:ext cx="2308552" cy="316261"/>
              </a:xfrm>
              <a:prstGeom prst="rect">
                <a:avLst/>
              </a:prstGeom>
              <a:solidFill>
                <a:srgbClr val="ADB9CA">
                  <a:alpha val="50196"/>
                </a:srgbClr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/>
                  <a:t>U2</a:t>
                </a:r>
              </a:p>
            </p:txBody>
          </p:sp>
          <p:sp>
            <p:nvSpPr>
              <p:cNvPr id="57" name="Textfeld 56"/>
              <p:cNvSpPr txBox="1"/>
              <p:nvPr/>
            </p:nvSpPr>
            <p:spPr>
              <a:xfrm>
                <a:off x="5748808" y="3464766"/>
                <a:ext cx="1629160" cy="5970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>
                    <a:solidFill>
                      <a:schemeClr val="bg1"/>
                    </a:solidFill>
                  </a:rPr>
                  <a:t>ESP8266</a:t>
                </a:r>
              </a:p>
            </p:txBody>
          </p:sp>
          <p:sp>
            <p:nvSpPr>
              <p:cNvPr id="59" name="Textfeld 58"/>
              <p:cNvSpPr txBox="1"/>
              <p:nvPr/>
            </p:nvSpPr>
            <p:spPr>
              <a:xfrm rot="16200000">
                <a:off x="9103032" y="3338682"/>
                <a:ext cx="2681399" cy="10575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/>
                  <a:t>Mini Buck</a:t>
                </a:r>
                <a:br>
                  <a:rPr lang="en-US" sz="1600"/>
                </a:br>
                <a:r>
                  <a:rPr lang="en-US" sz="1600"/>
                  <a:t>B2/convenience</a:t>
                </a:r>
              </a:p>
            </p:txBody>
          </p:sp>
          <p:sp>
            <p:nvSpPr>
              <p:cNvPr id="72" name="Rechteck 71"/>
              <p:cNvSpPr/>
              <p:nvPr/>
            </p:nvSpPr>
            <p:spPr>
              <a:xfrm>
                <a:off x="3624011" y="2637557"/>
                <a:ext cx="531626" cy="29540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>
                    <a:solidFill>
                      <a:schemeClr val="bg1"/>
                    </a:solidFill>
                  </a:rPr>
                  <a:t>D1</a:t>
                </a:r>
                <a:endParaRPr lang="en-US" sz="16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73" name="Gerader Verbinder 72"/>
              <p:cNvCxnSpPr/>
              <p:nvPr/>
            </p:nvCxnSpPr>
            <p:spPr>
              <a:xfrm flipH="1" flipV="1">
                <a:off x="2638292" y="2772901"/>
                <a:ext cx="979281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Gerader Verbinder 75"/>
              <p:cNvCxnSpPr/>
              <p:nvPr/>
            </p:nvCxnSpPr>
            <p:spPr>
              <a:xfrm flipH="1">
                <a:off x="4164505" y="2756950"/>
                <a:ext cx="483122" cy="25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Textfeld 78"/>
          <p:cNvSpPr txBox="1"/>
          <p:nvPr/>
        </p:nvSpPr>
        <p:spPr>
          <a:xfrm>
            <a:off x="6321577" y="467702"/>
            <a:ext cx="24143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Component Layout &lt;300W</a:t>
            </a:r>
          </a:p>
        </p:txBody>
      </p:sp>
      <p:cxnSp>
        <p:nvCxnSpPr>
          <p:cNvPr id="74" name="Gewinkelter Verbinder 73"/>
          <p:cNvCxnSpPr/>
          <p:nvPr/>
        </p:nvCxnSpPr>
        <p:spPr>
          <a:xfrm rot="5400000">
            <a:off x="882359" y="2291175"/>
            <a:ext cx="1154599" cy="772085"/>
          </a:xfrm>
          <a:prstGeom prst="bentConnector3">
            <a:avLst>
              <a:gd name="adj1" fmla="val 1523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winkelter Verbinder 83"/>
          <p:cNvCxnSpPr/>
          <p:nvPr/>
        </p:nvCxnSpPr>
        <p:spPr>
          <a:xfrm rot="5400000" flipH="1" flipV="1">
            <a:off x="4318593" y="2436060"/>
            <a:ext cx="9648" cy="1016"/>
          </a:xfrm>
          <a:prstGeom prst="bentConnector3">
            <a:avLst>
              <a:gd name="adj1" fmla="val 4998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winkelter Verbinder 86"/>
          <p:cNvCxnSpPr/>
          <p:nvPr/>
        </p:nvCxnSpPr>
        <p:spPr>
          <a:xfrm>
            <a:off x="4322908" y="2438104"/>
            <a:ext cx="2280620" cy="502445"/>
          </a:xfrm>
          <a:prstGeom prst="bentConnector3">
            <a:avLst>
              <a:gd name="adj1" fmla="val 10027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winkelter Verbinder 88"/>
          <p:cNvCxnSpPr/>
          <p:nvPr/>
        </p:nvCxnSpPr>
        <p:spPr>
          <a:xfrm>
            <a:off x="4263351" y="2197342"/>
            <a:ext cx="2652538" cy="749566"/>
          </a:xfrm>
          <a:prstGeom prst="bentConnector3">
            <a:avLst>
              <a:gd name="adj1" fmla="val 100351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winkelter Verbinder 97"/>
          <p:cNvCxnSpPr>
            <a:endCxn id="12" idx="3"/>
          </p:cNvCxnSpPr>
          <p:nvPr/>
        </p:nvCxnSpPr>
        <p:spPr>
          <a:xfrm>
            <a:off x="1065113" y="580452"/>
            <a:ext cx="4605134" cy="3202329"/>
          </a:xfrm>
          <a:prstGeom prst="bentConnector3">
            <a:avLst>
              <a:gd name="adj1" fmla="val 97979"/>
            </a:avLst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winkelter Verbinder 100"/>
          <p:cNvCxnSpPr>
            <a:endCxn id="12" idx="0"/>
          </p:cNvCxnSpPr>
          <p:nvPr/>
        </p:nvCxnSpPr>
        <p:spPr>
          <a:xfrm rot="16200000" flipH="1">
            <a:off x="3761714" y="2134983"/>
            <a:ext cx="2090688" cy="916006"/>
          </a:xfrm>
          <a:prstGeom prst="bentConnector3">
            <a:avLst>
              <a:gd name="adj1" fmla="val -197"/>
            </a:avLst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winkelter Verbinder 103"/>
          <p:cNvCxnSpPr/>
          <p:nvPr/>
        </p:nvCxnSpPr>
        <p:spPr>
          <a:xfrm>
            <a:off x="2010519" y="2648388"/>
            <a:ext cx="2964736" cy="1128882"/>
          </a:xfrm>
          <a:prstGeom prst="bentConnector3">
            <a:avLst>
              <a:gd name="adj1" fmla="val 99634"/>
            </a:avLst>
          </a:prstGeom>
          <a:ln w="127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feld 105"/>
          <p:cNvSpPr txBox="1"/>
          <p:nvPr/>
        </p:nvSpPr>
        <p:spPr>
          <a:xfrm>
            <a:off x="2030420" y="3273441"/>
            <a:ext cx="8034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SZBK07</a:t>
            </a:r>
            <a:endParaRPr lang="en-US" sz="1600"/>
          </a:p>
        </p:txBody>
      </p:sp>
      <p:sp>
        <p:nvSpPr>
          <p:cNvPr id="18" name="Rechteck 17"/>
          <p:cNvSpPr/>
          <p:nvPr/>
        </p:nvSpPr>
        <p:spPr>
          <a:xfrm>
            <a:off x="5761807" y="1874114"/>
            <a:ext cx="782164" cy="774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feld 30"/>
          <p:cNvSpPr txBox="1"/>
          <p:nvPr/>
        </p:nvSpPr>
        <p:spPr>
          <a:xfrm>
            <a:off x="5705292" y="1273694"/>
            <a:ext cx="9220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/>
              <a:t>Ideal </a:t>
            </a:r>
            <a:br>
              <a:rPr lang="en-US" sz="1600" smtClean="0"/>
            </a:br>
            <a:r>
              <a:rPr lang="en-US" sz="1600" smtClean="0"/>
              <a:t>diode</a:t>
            </a:r>
            <a:br>
              <a:rPr lang="en-US" sz="1600" smtClean="0"/>
            </a:br>
            <a:r>
              <a:rPr lang="en-US" sz="1600" smtClean="0"/>
              <a:t/>
            </a:r>
            <a:br>
              <a:rPr lang="en-US" sz="1600" smtClean="0"/>
            </a:br>
            <a:r>
              <a:rPr lang="en-US" sz="1600" smtClean="0"/>
              <a:t>-         -</a:t>
            </a:r>
            <a:br>
              <a:rPr lang="en-US" sz="1600" smtClean="0"/>
            </a:br>
            <a:r>
              <a:rPr lang="en-US" sz="1600" smtClean="0"/>
              <a:t>+in  out+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985528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6046988" y="725504"/>
            <a:ext cx="2906256" cy="2630766"/>
            <a:chOff x="5956541" y="2135861"/>
            <a:chExt cx="4201250" cy="4068960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5956541" y="2135861"/>
              <a:ext cx="4201250" cy="3685438"/>
            </a:xfrm>
            <a:prstGeom prst="rect">
              <a:avLst/>
            </a:prstGeom>
          </p:spPr>
        </p:pic>
        <p:cxnSp>
          <p:nvCxnSpPr>
            <p:cNvPr id="6" name="Gerade Verbindung mit Pfeil 5"/>
            <p:cNvCxnSpPr/>
            <p:nvPr/>
          </p:nvCxnSpPr>
          <p:spPr>
            <a:xfrm flipH="1" flipV="1">
              <a:off x="6250076" y="4381081"/>
              <a:ext cx="120579" cy="144021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feld 6"/>
            <p:cNvSpPr txBox="1"/>
            <p:nvPr/>
          </p:nvSpPr>
          <p:spPr>
            <a:xfrm>
              <a:off x="6250074" y="5728788"/>
              <a:ext cx="1325423" cy="402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CV injection</a:t>
              </a:r>
              <a:endParaRPr lang="de-DE" sz="1400"/>
            </a:p>
          </p:txBody>
        </p:sp>
        <p:cxnSp>
          <p:nvCxnSpPr>
            <p:cNvPr id="8" name="Gerade Verbindung mit Pfeil 7"/>
            <p:cNvCxnSpPr/>
            <p:nvPr/>
          </p:nvCxnSpPr>
          <p:spPr>
            <a:xfrm flipV="1">
              <a:off x="8593139" y="4732774"/>
              <a:ext cx="1069146" cy="1088525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feld 8"/>
            <p:cNvSpPr txBox="1"/>
            <p:nvPr/>
          </p:nvSpPr>
          <p:spPr>
            <a:xfrm>
              <a:off x="8588035" y="5728788"/>
              <a:ext cx="1040923" cy="4760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Enable </a:t>
              </a:r>
              <a:endParaRPr lang="de-DE" sz="1400"/>
            </a:p>
          </p:txBody>
        </p:sp>
      </p:grpSp>
      <p:pic>
        <p:nvPicPr>
          <p:cNvPr id="13" name="Grafik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189" y="1134013"/>
            <a:ext cx="2849754" cy="2235474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240950" y="193094"/>
            <a:ext cx="4499950" cy="769441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pl-PL" sz="2000" b="1">
                <a:solidFill>
                  <a:srgbClr val="000000"/>
                </a:solidFill>
                <a:latin typeface="Calibri" panose="020F0502020204030204" pitchFamily="34" charset="0"/>
              </a:rPr>
              <a:t>SZBK07 </a:t>
            </a:r>
            <a:r>
              <a:rPr lang="pl-PL" sz="2000" b="1">
                <a:solidFill>
                  <a:srgbClr val="000000"/>
                </a:solidFill>
                <a:latin typeface="Calibri" panose="020F0502020204030204" pitchFamily="34" charset="0"/>
              </a:rPr>
              <a:t>300W </a:t>
            </a:r>
            <a:r>
              <a:rPr lang="pl-PL" sz="4400" b="1">
                <a:solidFill>
                  <a:srgbClr val="000000"/>
                </a:solidFill>
                <a:latin typeface="Calibri" panose="020F0502020204030204" pitchFamily="34" charset="0"/>
              </a:rPr>
              <a:t>15A</a:t>
            </a:r>
            <a:r>
              <a:rPr lang="pl-PL" sz="2000" b="1">
                <a:solidFill>
                  <a:srgbClr val="000000"/>
                </a:solidFill>
                <a:latin typeface="Calibri" panose="020F0502020204030204" pitchFamily="34" charset="0"/>
              </a:rPr>
              <a:t> 6-40V -&gt; 1.2-36V</a:t>
            </a:r>
            <a:r>
              <a:rPr lang="pl-PL" sz="2000"/>
              <a:t> </a:t>
            </a:r>
            <a:endParaRPr lang="de-DE" sz="2000"/>
          </a:p>
        </p:txBody>
      </p:sp>
      <p:sp>
        <p:nvSpPr>
          <p:cNvPr id="11" name="Textfeld 10"/>
          <p:cNvSpPr txBox="1"/>
          <p:nvPr/>
        </p:nvSpPr>
        <p:spPr>
          <a:xfrm>
            <a:off x="227155" y="1739044"/>
            <a:ext cx="27047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No load current buck </a:t>
            </a:r>
            <a:r>
              <a:rPr lang="en-US" sz="1200"/>
              <a:t>converter   </a:t>
            </a:r>
            <a:r>
              <a:rPr lang="en-US" sz="1200" smtClean="0"/>
              <a:t>40 mA </a:t>
            </a:r>
            <a:r>
              <a:rPr lang="en-US" sz="1200"/>
              <a:t/>
            </a:r>
            <a:br>
              <a:rPr lang="en-US" sz="1200"/>
            </a:br>
            <a:r>
              <a:rPr lang="en-US" sz="1200"/>
              <a:t>Low load current +MPPT + WiFi    </a:t>
            </a:r>
            <a:r>
              <a:rPr lang="en-US" sz="1200"/>
              <a:t>34 mA</a:t>
            </a:r>
            <a:r>
              <a:rPr lang="en-US" sz="1200"/>
              <a:t/>
            </a:r>
            <a:br>
              <a:rPr lang="en-US" sz="1200"/>
            </a:br>
            <a:r>
              <a:rPr lang="en-US" sz="1200"/>
              <a:t>Efficiency @ 0,5W </a:t>
            </a:r>
            <a:r>
              <a:rPr lang="en-US" sz="1200"/>
              <a:t>45%</a:t>
            </a:r>
            <a:br>
              <a:rPr lang="en-US" sz="1200"/>
            </a:br>
            <a:r>
              <a:rPr lang="en-US" sz="1200"/>
              <a:t>Efficiency @ </a:t>
            </a:r>
            <a:r>
              <a:rPr lang="en-US" sz="1200"/>
              <a:t>10 </a:t>
            </a:r>
            <a:r>
              <a:rPr lang="en-US" sz="1200"/>
              <a:t>W </a:t>
            </a:r>
            <a:r>
              <a:rPr lang="en-US" sz="1200"/>
              <a:t>94%</a:t>
            </a:r>
            <a:r>
              <a:rPr lang="en-US" sz="1200"/>
              <a:t/>
            </a:r>
            <a:br>
              <a:rPr lang="en-US" sz="1200"/>
            </a:br>
            <a:r>
              <a:rPr lang="en-US" sz="1200"/>
              <a:t>Efficiency @ </a:t>
            </a:r>
            <a:r>
              <a:rPr lang="en-US" sz="1200"/>
              <a:t>25 </a:t>
            </a:r>
            <a:r>
              <a:rPr lang="en-US" sz="1200"/>
              <a:t>W </a:t>
            </a:r>
            <a:r>
              <a:rPr lang="en-US" sz="1200"/>
              <a:t>96%</a:t>
            </a:r>
          </a:p>
          <a:p>
            <a:r>
              <a:rPr lang="en-US" sz="1200"/>
              <a:t>Efficiency @ </a:t>
            </a:r>
            <a:r>
              <a:rPr lang="en-US" sz="1200"/>
              <a:t>75 </a:t>
            </a:r>
            <a:r>
              <a:rPr lang="en-US" sz="1200"/>
              <a:t>W 96%</a:t>
            </a:r>
            <a:br>
              <a:rPr lang="en-US" sz="1200"/>
            </a:br>
            <a:r>
              <a:rPr lang="en-US" sz="1200"/>
              <a:t>Max current </a:t>
            </a:r>
            <a:r>
              <a:rPr lang="en-US" sz="1200"/>
              <a:t>1 </a:t>
            </a:r>
            <a:r>
              <a:rPr lang="en-US" sz="1200"/>
              <a:t>A @ 22°C</a:t>
            </a:r>
            <a:br>
              <a:rPr lang="en-US" sz="1200"/>
            </a:br>
            <a:r>
              <a:rPr lang="en-US" sz="1200"/>
              <a:t>Neutral injection PWM=250</a:t>
            </a:r>
            <a:endParaRPr lang="de-DE" sz="120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744724"/>
              </p:ext>
            </p:extLst>
          </p:nvPr>
        </p:nvGraphicFramePr>
        <p:xfrm>
          <a:off x="227155" y="3952614"/>
          <a:ext cx="3245320" cy="25651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3179">
                  <a:extLst>
                    <a:ext uri="{9D8B030D-6E8A-4147-A177-3AD203B41FA5}">
                      <a16:colId xmlns:a16="http://schemas.microsoft.com/office/drawing/2014/main" val="2272321047"/>
                    </a:ext>
                  </a:extLst>
                </a:gridCol>
                <a:gridCol w="800665">
                  <a:extLst>
                    <a:ext uri="{9D8B030D-6E8A-4147-A177-3AD203B41FA5}">
                      <a16:colId xmlns:a16="http://schemas.microsoft.com/office/drawing/2014/main" val="842440570"/>
                    </a:ext>
                  </a:extLst>
                </a:gridCol>
                <a:gridCol w="738318">
                  <a:extLst>
                    <a:ext uri="{9D8B030D-6E8A-4147-A177-3AD203B41FA5}">
                      <a16:colId xmlns:a16="http://schemas.microsoft.com/office/drawing/2014/main" val="2223639"/>
                    </a:ext>
                  </a:extLst>
                </a:gridCol>
                <a:gridCol w="643158">
                  <a:extLst>
                    <a:ext uri="{9D8B030D-6E8A-4147-A177-3AD203B41FA5}">
                      <a16:colId xmlns:a16="http://schemas.microsoft.com/office/drawing/2014/main" val="493253810"/>
                    </a:ext>
                  </a:extLst>
                </a:gridCol>
              </a:tblGrid>
              <a:tr h="356587"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PWM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6x LeadAcid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4x LiFePo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3x LiIon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1963394"/>
                  </a:ext>
                </a:extLst>
              </a:tr>
              <a:tr h="175110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14.96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250357216"/>
                  </a:ext>
                </a:extLst>
              </a:tr>
              <a:tr h="175110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200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14.40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96262019"/>
                  </a:ext>
                </a:extLst>
              </a:tr>
              <a:tr h="175110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320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14.00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77492738"/>
                  </a:ext>
                </a:extLst>
              </a:tr>
              <a:tr h="175110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380</a:t>
                      </a:r>
                      <a:endParaRPr lang="en-DE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13.80</a:t>
                      </a:r>
                      <a:endParaRPr lang="en-DE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u="none" strike="noStrike">
                          <a:effectLst/>
                        </a:rPr>
                        <a:t>13.20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u="none" strike="noStrike">
                          <a:effectLst/>
                        </a:rPr>
                        <a:t>12.80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087565454"/>
                  </a:ext>
                </a:extLst>
              </a:tr>
              <a:tr h="175110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490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13.50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07749172"/>
                  </a:ext>
                </a:extLst>
              </a:tr>
              <a:tr h="175110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640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13.00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44246210"/>
                  </a:ext>
                </a:extLst>
              </a:tr>
              <a:tr h="175110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950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12.00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97989401"/>
                  </a:ext>
                </a:extLst>
              </a:tr>
              <a:tr h="175110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1024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11.84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595507734"/>
                  </a:ext>
                </a:extLst>
              </a:tr>
              <a:tr h="167150">
                <a:tc>
                  <a:txBody>
                    <a:bodyPr/>
                    <a:lstStyle/>
                    <a:p>
                      <a:pPr algn="r" rtl="0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750000033"/>
                  </a:ext>
                </a:extLst>
              </a:tr>
              <a:tr h="159191">
                <a:tc>
                  <a:txBody>
                    <a:bodyPr/>
                    <a:lstStyle/>
                    <a:p>
                      <a:pPr algn="l" fontAlgn="b"/>
                      <a:r>
                        <a:rPr lang="de-DE" sz="1050" u="none" strike="noStrike">
                          <a:effectLst/>
                        </a:rPr>
                        <a:t>Tested  2A.</a:t>
                      </a:r>
                      <a:endParaRPr lang="de-DE" sz="105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1050" u="none" strike="noStrike">
                          <a:effectLst/>
                        </a:rPr>
                        <a:t> </a:t>
                      </a:r>
                      <a:endParaRPr lang="en-DE" sz="105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15327018"/>
                  </a:ext>
                </a:extLst>
              </a:tr>
              <a:tr h="159191"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10805965"/>
                  </a:ext>
                </a:extLst>
              </a:tr>
              <a:tr h="159191"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1050" u="none" strike="noStrike">
                          <a:effectLst/>
                        </a:rPr>
                        <a:t>Low-pass 6,8K</a:t>
                      </a:r>
                      <a:r>
                        <a:rPr lang="el-GR" sz="1050" u="none" strike="noStrike">
                          <a:effectLst/>
                        </a:rPr>
                        <a:t>Ω/330</a:t>
                      </a:r>
                      <a:r>
                        <a:rPr lang="de-DE" sz="1050" u="none" strike="noStrike">
                          <a:effectLst/>
                        </a:rPr>
                        <a:t>nF </a:t>
                      </a:r>
                      <a:endParaRPr lang="de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720668921"/>
                  </a:ext>
                </a:extLst>
              </a:tr>
              <a:tr h="159191">
                <a:tc>
                  <a:txBody>
                    <a:bodyPr/>
                    <a:lstStyle/>
                    <a:p>
                      <a:pPr algn="l" fontAlgn="b"/>
                      <a:r>
                        <a:rPr lang="de-DE" sz="1050" u="none" strike="noStrike">
                          <a:effectLst/>
                        </a:rPr>
                        <a:t>Injection 330K</a:t>
                      </a:r>
                      <a:r>
                        <a:rPr lang="el-GR" sz="1050" u="none" strike="noStrike">
                          <a:effectLst/>
                        </a:rPr>
                        <a:t>Ω </a:t>
                      </a:r>
                      <a:endParaRPr lang="el-G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12510339"/>
                  </a:ext>
                </a:extLst>
              </a:tr>
            </a:tbl>
          </a:graphicData>
        </a:graphic>
      </p:graphicFrame>
      <p:graphicFrame>
        <p:nvGraphicFramePr>
          <p:cNvPr id="15" name="Diagramm 14"/>
          <p:cNvGraphicFramePr/>
          <p:nvPr>
            <p:extLst>
              <p:ext uri="{D42A27DB-BD31-4B8C-83A1-F6EECF244321}">
                <p14:modId xmlns:p14="http://schemas.microsoft.com/office/powerpoint/2010/main" val="3638318910"/>
              </p:ext>
            </p:extLst>
          </p:nvPr>
        </p:nvGraphicFramePr>
        <p:xfrm>
          <a:off x="3472475" y="4013397"/>
          <a:ext cx="4343400" cy="2509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Textfeld 15"/>
          <p:cNvSpPr txBox="1"/>
          <p:nvPr/>
        </p:nvSpPr>
        <p:spPr>
          <a:xfrm>
            <a:off x="227155" y="962535"/>
            <a:ext cx="274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LM25116 synchronous chip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230801" y="1235965"/>
            <a:ext cx="289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FB=1,215V        350Khz progr.</a:t>
            </a:r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6228" y="3752273"/>
            <a:ext cx="1228896" cy="14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3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970" y="1147702"/>
            <a:ext cx="4131964" cy="2200454"/>
          </a:xfrm>
          <a:prstGeom prst="rect">
            <a:avLst/>
          </a:prstGeom>
        </p:spPr>
      </p:pic>
      <p:grpSp>
        <p:nvGrpSpPr>
          <p:cNvPr id="3" name="Gruppieren 2"/>
          <p:cNvGrpSpPr/>
          <p:nvPr/>
        </p:nvGrpSpPr>
        <p:grpSpPr>
          <a:xfrm>
            <a:off x="5400946" y="688519"/>
            <a:ext cx="3541469" cy="2912543"/>
            <a:chOff x="5282769" y="1101655"/>
            <a:chExt cx="6687483" cy="5122033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2769" y="1101655"/>
              <a:ext cx="6687483" cy="4429743"/>
            </a:xfrm>
            <a:prstGeom prst="rect">
              <a:avLst/>
            </a:prstGeom>
          </p:spPr>
        </p:pic>
        <p:cxnSp>
          <p:nvCxnSpPr>
            <p:cNvPr id="6" name="Gerade Verbindung mit Pfeil 5"/>
            <p:cNvCxnSpPr/>
            <p:nvPr/>
          </p:nvCxnSpPr>
          <p:spPr>
            <a:xfrm flipH="1" flipV="1">
              <a:off x="8410472" y="5094513"/>
              <a:ext cx="432078" cy="718457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feld 6"/>
            <p:cNvSpPr txBox="1"/>
            <p:nvPr/>
          </p:nvSpPr>
          <p:spPr>
            <a:xfrm>
              <a:off x="8842550" y="5628305"/>
              <a:ext cx="2001459" cy="541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CV injection</a:t>
              </a:r>
              <a:endParaRPr lang="de-DE" sz="1400"/>
            </a:p>
          </p:txBody>
        </p:sp>
        <p:cxnSp>
          <p:nvCxnSpPr>
            <p:cNvPr id="8" name="Gerade Verbindung mit Pfeil 7"/>
            <p:cNvCxnSpPr/>
            <p:nvPr/>
          </p:nvCxnSpPr>
          <p:spPr>
            <a:xfrm flipV="1">
              <a:off x="6661564" y="4600494"/>
              <a:ext cx="1228069" cy="111701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feld 8"/>
            <p:cNvSpPr txBox="1"/>
            <p:nvPr/>
          </p:nvSpPr>
          <p:spPr>
            <a:xfrm>
              <a:off x="5588598" y="5628303"/>
              <a:ext cx="2867181" cy="5953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Enable injection</a:t>
              </a:r>
              <a:endParaRPr lang="de-DE" sz="1600"/>
            </a:p>
          </p:txBody>
        </p:sp>
      </p:grpSp>
      <p:sp>
        <p:nvSpPr>
          <p:cNvPr id="10" name="Rechteck 9"/>
          <p:cNvSpPr/>
          <p:nvPr/>
        </p:nvSpPr>
        <p:spPr>
          <a:xfrm>
            <a:off x="151944" y="194667"/>
            <a:ext cx="4025461" cy="830997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de-DE" sz="2400" b="1">
                <a:solidFill>
                  <a:srgbClr val="000000"/>
                </a:solidFill>
                <a:latin typeface="Calibri" panose="020F0502020204030204" pitchFamily="34" charset="0"/>
              </a:rPr>
              <a:t>D-SUN </a:t>
            </a:r>
            <a:r>
              <a:rPr lang="de-DE" sz="4800" b="1">
                <a:solidFill>
                  <a:srgbClr val="000000"/>
                </a:solidFill>
                <a:latin typeface="Calibri" panose="020F0502020204030204" pitchFamily="34" charset="0"/>
              </a:rPr>
              <a:t>1</a:t>
            </a:r>
            <a:r>
              <a:rPr lang="de-DE" sz="4800" b="1">
                <a:solidFill>
                  <a:srgbClr val="000000"/>
                </a:solidFill>
                <a:latin typeface="Calibri" panose="020F0502020204030204" pitchFamily="34" charset="0"/>
              </a:rPr>
              <a:t>A</a:t>
            </a:r>
            <a:r>
              <a:rPr lang="de-DE" sz="2400" b="1">
                <a:solidFill>
                  <a:srgbClr val="000000"/>
                </a:solidFill>
                <a:latin typeface="Calibri" panose="020F0502020204030204" pitchFamily="34" charset="0"/>
              </a:rPr>
              <a:t> 6-40V </a:t>
            </a:r>
            <a:r>
              <a:rPr lang="de-DE" sz="2400" b="1">
                <a:solidFill>
                  <a:srgbClr val="000000"/>
                </a:solidFill>
                <a:latin typeface="Calibri" panose="020F0502020204030204" pitchFamily="34" charset="0"/>
              </a:rPr>
              <a:t>-&gt; </a:t>
            </a:r>
            <a:r>
              <a:rPr lang="de-DE" sz="2400" b="1">
                <a:solidFill>
                  <a:srgbClr val="000000"/>
                </a:solidFill>
                <a:latin typeface="Calibri" panose="020F0502020204030204" pitchFamily="34" charset="0"/>
              </a:rPr>
              <a:t>1.2-36V</a:t>
            </a:r>
            <a:r>
              <a:rPr lang="de-DE" sz="2400"/>
              <a:t> </a:t>
            </a:r>
            <a:endParaRPr lang="de-DE" sz="2400"/>
          </a:p>
        </p:txBody>
      </p:sp>
      <p:sp>
        <p:nvSpPr>
          <p:cNvPr id="13" name="Textfeld 12"/>
          <p:cNvSpPr txBox="1"/>
          <p:nvPr/>
        </p:nvSpPr>
        <p:spPr>
          <a:xfrm>
            <a:off x="151944" y="1740960"/>
            <a:ext cx="434074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No load current buck converter   0,1mA </a:t>
            </a:r>
            <a:br>
              <a:rPr lang="en-US" sz="1400"/>
            </a:br>
            <a:r>
              <a:rPr lang="en-US" sz="1400"/>
              <a:t>Low load current +MPPT + WiFi    ~7mA</a:t>
            </a:r>
            <a:br>
              <a:rPr lang="en-US" sz="1400"/>
            </a:br>
            <a:r>
              <a:rPr lang="en-US" sz="1400"/>
              <a:t>Efficiency @ 0,5W </a:t>
            </a:r>
            <a:r>
              <a:rPr lang="en-US" sz="1400"/>
              <a:t>86%</a:t>
            </a:r>
            <a:br>
              <a:rPr lang="en-US" sz="1400"/>
            </a:br>
            <a:r>
              <a:rPr lang="en-US" sz="1400"/>
              <a:t>Efficiency @ </a:t>
            </a:r>
            <a:r>
              <a:rPr lang="en-US" sz="1400"/>
              <a:t>10 </a:t>
            </a:r>
            <a:r>
              <a:rPr lang="en-US" sz="1400"/>
              <a:t>W </a:t>
            </a:r>
            <a:r>
              <a:rPr lang="en-US" sz="1400"/>
              <a:t>96%</a:t>
            </a:r>
            <a:r>
              <a:rPr lang="en-US" sz="1400"/>
              <a:t/>
            </a:r>
            <a:br>
              <a:rPr lang="en-US" sz="1400"/>
            </a:br>
            <a:r>
              <a:rPr lang="en-US" sz="1400"/>
              <a:t>Efficiency @ </a:t>
            </a:r>
            <a:r>
              <a:rPr lang="en-US" sz="1400"/>
              <a:t>15 </a:t>
            </a:r>
            <a:r>
              <a:rPr lang="en-US" sz="1400"/>
              <a:t>W </a:t>
            </a:r>
            <a:r>
              <a:rPr lang="en-US" sz="1400"/>
              <a:t>94%</a:t>
            </a:r>
            <a:r>
              <a:rPr lang="en-US" sz="1400"/>
              <a:t/>
            </a:r>
            <a:br>
              <a:rPr lang="en-US" sz="1400"/>
            </a:br>
            <a:r>
              <a:rPr lang="en-US" sz="1400"/>
              <a:t>Max current </a:t>
            </a:r>
            <a:r>
              <a:rPr lang="en-US" sz="1400"/>
              <a:t>1 </a:t>
            </a:r>
            <a:r>
              <a:rPr lang="en-US" sz="1400"/>
              <a:t>A @ 22°C</a:t>
            </a:r>
            <a:br>
              <a:rPr lang="en-US" sz="1400"/>
            </a:br>
            <a:r>
              <a:rPr lang="en-US" sz="1400"/>
              <a:t>Neutral injection </a:t>
            </a:r>
            <a:r>
              <a:rPr lang="en-US" sz="1400"/>
              <a:t>PWM=250</a:t>
            </a:r>
            <a:br>
              <a:rPr lang="en-US" sz="1400"/>
            </a:br>
            <a:r>
              <a:rPr lang="en-US" sz="1400"/>
              <a:t>Convenience output e.g 8.5-12.6V for 3*LiPo (11.6@230)</a:t>
            </a:r>
            <a:endParaRPr lang="de-DE" sz="140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413075"/>
              </p:ext>
            </p:extLst>
          </p:nvPr>
        </p:nvGraphicFramePr>
        <p:xfrm>
          <a:off x="223699" y="3685603"/>
          <a:ext cx="3166073" cy="26003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8346">
                  <a:extLst>
                    <a:ext uri="{9D8B030D-6E8A-4147-A177-3AD203B41FA5}">
                      <a16:colId xmlns:a16="http://schemas.microsoft.com/office/drawing/2014/main" val="2371773613"/>
                    </a:ext>
                  </a:extLst>
                </a:gridCol>
                <a:gridCol w="774070">
                  <a:extLst>
                    <a:ext uri="{9D8B030D-6E8A-4147-A177-3AD203B41FA5}">
                      <a16:colId xmlns:a16="http://schemas.microsoft.com/office/drawing/2014/main" val="872433407"/>
                    </a:ext>
                  </a:extLst>
                </a:gridCol>
                <a:gridCol w="736001">
                  <a:extLst>
                    <a:ext uri="{9D8B030D-6E8A-4147-A177-3AD203B41FA5}">
                      <a16:colId xmlns:a16="http://schemas.microsoft.com/office/drawing/2014/main" val="2571261617"/>
                    </a:ext>
                  </a:extLst>
                </a:gridCol>
                <a:gridCol w="637656">
                  <a:extLst>
                    <a:ext uri="{9D8B030D-6E8A-4147-A177-3AD203B41FA5}">
                      <a16:colId xmlns:a16="http://schemas.microsoft.com/office/drawing/2014/main" val="927820932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PWM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6x LeadAcid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4x LiFePo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3x LiIon</a:t>
                      </a:r>
                      <a:endParaRPr lang="de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80606433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0.00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14.85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u="none" strike="noStrike">
                          <a:effectLst/>
                        </a:rPr>
                        <a:t>14.00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u="none" strike="noStrike">
                          <a:effectLst/>
                        </a:rPr>
                        <a:t>13.55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6563541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100.00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14.40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70063237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230.00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13.80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u="none" strike="noStrike">
                          <a:effectLst/>
                        </a:rPr>
                        <a:t>13.20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u="none" strike="noStrike">
                          <a:effectLst/>
                        </a:rPr>
                        <a:t>12.80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91059455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290.00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13.50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501335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390.00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13.00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6904815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620.00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12.00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8464899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834.00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11.00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32518077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DE" sz="1100" u="none" strike="noStrike">
                          <a:effectLst/>
                        </a:rPr>
                        <a:t>1020.00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DE" sz="1100" u="none" strike="noStrike">
                          <a:effectLst/>
                        </a:rPr>
                        <a:t>10.12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u="none" strike="noStrike">
                          <a:effectLst/>
                        </a:rPr>
                        <a:t>9.50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u="none" strike="noStrike">
                          <a:effectLst/>
                        </a:rPr>
                        <a:t>9.20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914951137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1050" u="none" strike="noStrike">
                          <a:effectLst/>
                        </a:rPr>
                        <a:t>Tested max 1,5A.</a:t>
                      </a:r>
                      <a:endParaRPr lang="de-DE" sz="105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18851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19345552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1050" u="none" strike="noStrike">
                          <a:effectLst/>
                        </a:rPr>
                        <a:t>Low-pass 6,8K</a:t>
                      </a:r>
                      <a:r>
                        <a:rPr lang="el-GR" sz="1050" u="none" strike="noStrike">
                          <a:effectLst/>
                        </a:rPr>
                        <a:t>Ω/330</a:t>
                      </a:r>
                      <a:r>
                        <a:rPr lang="de-DE" sz="1050" u="none" strike="noStrike">
                          <a:effectLst/>
                        </a:rPr>
                        <a:t>nF </a:t>
                      </a:r>
                      <a:endParaRPr lang="de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952070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050" u="none" strike="noStrike">
                          <a:effectLst/>
                        </a:rPr>
                        <a:t>Injection 82K</a:t>
                      </a:r>
                      <a:r>
                        <a:rPr lang="el-GR" sz="1050" u="none" strike="noStrike">
                          <a:effectLst/>
                        </a:rPr>
                        <a:t>Ω </a:t>
                      </a:r>
                      <a:endParaRPr lang="el-G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051552676"/>
                  </a:ext>
                </a:extLst>
              </a:tr>
            </a:tbl>
          </a:graphicData>
        </a:graphic>
      </p:graphicFrame>
      <p:graphicFrame>
        <p:nvGraphicFramePr>
          <p:cNvPr id="14" name="Diagramm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0794206"/>
              </p:ext>
            </p:extLst>
          </p:nvPr>
        </p:nvGraphicFramePr>
        <p:xfrm>
          <a:off x="3626130" y="3705804"/>
          <a:ext cx="4572000" cy="2495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Textfeld 14"/>
          <p:cNvSpPr txBox="1"/>
          <p:nvPr/>
        </p:nvSpPr>
        <p:spPr>
          <a:xfrm>
            <a:off x="151944" y="1013980"/>
            <a:ext cx="276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MP1584 asynchronous chip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51944" y="1242867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FB=0,8V                350Khz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2856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037022" y="1259242"/>
            <a:ext cx="3898936" cy="4357967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5401446" y="2276108"/>
            <a:ext cx="339195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Preparation D-SUN </a:t>
            </a:r>
            <a:r>
              <a:rPr lang="en-US"/>
              <a:t/>
            </a:r>
            <a:br>
              <a:rPr lang="en-US"/>
            </a:br>
            <a:r>
              <a:rPr lang="en-US"/>
              <a:t>Green wire = CV injection</a:t>
            </a:r>
            <a:br>
              <a:rPr lang="en-US"/>
            </a:br>
            <a:r>
              <a:rPr lang="en-US"/>
              <a:t>Yellow wire = Enable</a:t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Heat sink at the bottom</a:t>
            </a:r>
            <a:br>
              <a:rPr lang="en-US"/>
            </a:br>
            <a:r>
              <a:rPr lang="en-US"/>
              <a:t>Pins soldered at 0V Input / Output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18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559" y="1172949"/>
            <a:ext cx="4105636" cy="1945194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800" y="95446"/>
            <a:ext cx="3028028" cy="3393677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173205" y="1009325"/>
            <a:ext cx="265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MP2315 synchronous chip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173205" y="1197390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FB=0,79V                500Khz</a:t>
            </a:r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221784" y="234230"/>
            <a:ext cx="4128053" cy="830997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de-DE" sz="2400" b="1">
                <a:solidFill>
                  <a:srgbClr val="000000"/>
                </a:solidFill>
                <a:latin typeface="Calibri" panose="020F0502020204030204" pitchFamily="34" charset="0"/>
              </a:rPr>
              <a:t>HW813 </a:t>
            </a:r>
            <a:r>
              <a:rPr lang="de-DE" sz="4800" b="1">
                <a:solidFill>
                  <a:srgbClr val="000000"/>
                </a:solidFill>
                <a:latin typeface="Calibri" panose="020F0502020204030204" pitchFamily="34" charset="0"/>
              </a:rPr>
              <a:t>2A</a:t>
            </a:r>
            <a:r>
              <a:rPr lang="de-DE" sz="2400" b="1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de-DE" sz="2400" b="1">
                <a:solidFill>
                  <a:srgbClr val="000000"/>
                </a:solidFill>
                <a:latin typeface="Calibri" panose="020F0502020204030204" pitchFamily="34" charset="0"/>
              </a:rPr>
              <a:t>6-28V </a:t>
            </a:r>
            <a:r>
              <a:rPr lang="de-DE" sz="2400" b="1">
                <a:solidFill>
                  <a:srgbClr val="000000"/>
                </a:solidFill>
                <a:latin typeface="Calibri" panose="020F0502020204030204" pitchFamily="34" charset="0"/>
              </a:rPr>
              <a:t>-&gt; </a:t>
            </a:r>
            <a:r>
              <a:rPr lang="de-DE" sz="2400" b="1">
                <a:solidFill>
                  <a:srgbClr val="000000"/>
                </a:solidFill>
                <a:latin typeface="Calibri" panose="020F0502020204030204" pitchFamily="34" charset="0"/>
              </a:rPr>
              <a:t>1.2-24V</a:t>
            </a:r>
            <a:r>
              <a:rPr lang="de-DE" sz="2400"/>
              <a:t> </a:t>
            </a:r>
            <a:endParaRPr lang="de-DE" sz="2400"/>
          </a:p>
        </p:txBody>
      </p:sp>
      <p:sp>
        <p:nvSpPr>
          <p:cNvPr id="11" name="Textfeld 10"/>
          <p:cNvSpPr txBox="1"/>
          <p:nvPr/>
        </p:nvSpPr>
        <p:spPr>
          <a:xfrm>
            <a:off x="173205" y="1703334"/>
            <a:ext cx="309321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No load current buck converter   0,1mA </a:t>
            </a:r>
            <a:br>
              <a:rPr lang="en-US" sz="1400"/>
            </a:br>
            <a:r>
              <a:rPr lang="en-US" sz="1400"/>
              <a:t>Low </a:t>
            </a:r>
            <a:r>
              <a:rPr lang="en-US" sz="1400"/>
              <a:t>load current </a:t>
            </a:r>
            <a:r>
              <a:rPr lang="en-US" sz="1400"/>
              <a:t>+MPPT + WiFi    ~</a:t>
            </a:r>
            <a:r>
              <a:rPr lang="en-US" sz="1400"/>
              <a:t>7mA</a:t>
            </a:r>
            <a:br>
              <a:rPr lang="en-US" sz="1400"/>
            </a:br>
            <a:r>
              <a:rPr lang="en-US" sz="1400"/>
              <a:t>Efficiency @ 0,5W 91%</a:t>
            </a:r>
            <a:br>
              <a:rPr lang="en-US" sz="1400"/>
            </a:br>
            <a:r>
              <a:rPr lang="en-US" sz="1400"/>
              <a:t>Efficiency @ </a:t>
            </a:r>
            <a:r>
              <a:rPr lang="en-US" sz="1400"/>
              <a:t>15 W 96%</a:t>
            </a:r>
            <a:br>
              <a:rPr lang="en-US" sz="1400"/>
            </a:br>
            <a:r>
              <a:rPr lang="en-US" sz="1400"/>
              <a:t>Max current 2 A @ 22°C</a:t>
            </a:r>
            <a:br>
              <a:rPr lang="en-US" sz="1400"/>
            </a:br>
            <a:r>
              <a:rPr lang="en-US" sz="1400"/>
              <a:t>Neutral injection PWM=250</a:t>
            </a:r>
            <a:endParaRPr lang="de-DE" sz="1400"/>
          </a:p>
        </p:txBody>
      </p:sp>
      <p:graphicFrame>
        <p:nvGraphicFramePr>
          <p:cNvPr id="12" name="Tabel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563150"/>
              </p:ext>
            </p:extLst>
          </p:nvPr>
        </p:nvGraphicFramePr>
        <p:xfrm>
          <a:off x="173205" y="3596845"/>
          <a:ext cx="3178815" cy="28860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8363">
                  <a:extLst>
                    <a:ext uri="{9D8B030D-6E8A-4147-A177-3AD203B41FA5}">
                      <a16:colId xmlns:a16="http://schemas.microsoft.com/office/drawing/2014/main" val="3409254976"/>
                    </a:ext>
                  </a:extLst>
                </a:gridCol>
                <a:gridCol w="774083">
                  <a:extLst>
                    <a:ext uri="{9D8B030D-6E8A-4147-A177-3AD203B41FA5}">
                      <a16:colId xmlns:a16="http://schemas.microsoft.com/office/drawing/2014/main" val="422937478"/>
                    </a:ext>
                  </a:extLst>
                </a:gridCol>
                <a:gridCol w="748703">
                  <a:extLst>
                    <a:ext uri="{9D8B030D-6E8A-4147-A177-3AD203B41FA5}">
                      <a16:colId xmlns:a16="http://schemas.microsoft.com/office/drawing/2014/main" val="2603985713"/>
                    </a:ext>
                  </a:extLst>
                </a:gridCol>
                <a:gridCol w="637666">
                  <a:extLst>
                    <a:ext uri="{9D8B030D-6E8A-4147-A177-3AD203B41FA5}">
                      <a16:colId xmlns:a16="http://schemas.microsoft.com/office/drawing/2014/main" val="928225704"/>
                    </a:ext>
                  </a:extLst>
                </a:gridCol>
              </a:tblGrid>
              <a:tr h="247650"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PWM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6x LeadAcid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4x LiFePo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3x LiIon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8093796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14.96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u="none" strike="noStrike">
                          <a:effectLst/>
                        </a:rPr>
                        <a:t>14.20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u="none" strike="noStrike">
                          <a:effectLst/>
                        </a:rPr>
                        <a:t>13.85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98706643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130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14.4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13197306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b="1" u="none" strike="noStrike">
                          <a:effectLst/>
                        </a:rPr>
                        <a:t>250</a:t>
                      </a:r>
                      <a:endParaRPr lang="en-DE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b="1" u="none" strike="noStrike">
                          <a:effectLst/>
                        </a:rPr>
                        <a:t>13.8</a:t>
                      </a:r>
                      <a:endParaRPr lang="en-DE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1" u="none" strike="noStrike">
                          <a:effectLst/>
                        </a:rPr>
                        <a:t>13.20</a:t>
                      </a:r>
                      <a:endParaRPr lang="en-DE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1" u="none" strike="noStrike">
                          <a:effectLst/>
                        </a:rPr>
                        <a:t>12.80</a:t>
                      </a:r>
                      <a:endParaRPr lang="en-DE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5609873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320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13.5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7687797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420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13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00428289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640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12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8358749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860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11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99985075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1024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10.21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u="none" strike="noStrike">
                          <a:effectLst/>
                        </a:rPr>
                        <a:t>9.76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u="none" strike="noStrike">
                          <a:effectLst/>
                        </a:rPr>
                        <a:t>9.50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7086195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2151868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050" u="none" strike="noStrike">
                          <a:effectLst/>
                        </a:rPr>
                        <a:t>Tested  2A.</a:t>
                      </a:r>
                      <a:endParaRPr lang="de-DE" sz="105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1050" u="none" strike="noStrike">
                          <a:effectLst/>
                        </a:rPr>
                        <a:t> </a:t>
                      </a:r>
                      <a:endParaRPr lang="en-DE" sz="105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702297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57417498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1050" u="none" strike="noStrike">
                          <a:effectLst/>
                        </a:rPr>
                        <a:t>Low-pass 6,8K</a:t>
                      </a:r>
                      <a:r>
                        <a:rPr lang="el-GR" sz="1050" u="none" strike="noStrike">
                          <a:effectLst/>
                        </a:rPr>
                        <a:t>Ω/330</a:t>
                      </a:r>
                      <a:r>
                        <a:rPr lang="de-DE" sz="1050" u="none" strike="noStrike">
                          <a:effectLst/>
                        </a:rPr>
                        <a:t>nF </a:t>
                      </a:r>
                      <a:endParaRPr lang="de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268079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050" u="none" strike="noStrike">
                          <a:effectLst/>
                        </a:rPr>
                        <a:t>Injection75K</a:t>
                      </a:r>
                      <a:r>
                        <a:rPr lang="el-GR" sz="1050" u="none" strike="noStrike">
                          <a:effectLst/>
                        </a:rPr>
                        <a:t>Ω </a:t>
                      </a:r>
                      <a:endParaRPr lang="el-G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295763030"/>
                  </a:ext>
                </a:extLst>
              </a:tr>
            </a:tbl>
          </a:graphicData>
        </a:graphic>
      </p:graphicFrame>
      <p:graphicFrame>
        <p:nvGraphicFramePr>
          <p:cNvPr id="13" name="Diagramm 12"/>
          <p:cNvGraphicFramePr/>
          <p:nvPr>
            <p:extLst>
              <p:ext uri="{D42A27DB-BD31-4B8C-83A1-F6EECF244321}">
                <p14:modId xmlns:p14="http://schemas.microsoft.com/office/powerpoint/2010/main" val="272148966"/>
              </p:ext>
            </p:extLst>
          </p:nvPr>
        </p:nvGraphicFramePr>
        <p:xfrm>
          <a:off x="3572514" y="3705605"/>
          <a:ext cx="4657725" cy="2828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xtfeld 9"/>
          <p:cNvSpPr txBox="1"/>
          <p:nvPr/>
        </p:nvSpPr>
        <p:spPr>
          <a:xfrm rot="19432257">
            <a:off x="1798006" y="2227895"/>
            <a:ext cx="25378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mtClean="0">
                <a:solidFill>
                  <a:srgbClr val="FF0000"/>
                </a:solidFill>
              </a:rPr>
              <a:t>Better board</a:t>
            </a:r>
            <a:br>
              <a:rPr lang="en-US" sz="3200" b="1" smtClean="0">
                <a:solidFill>
                  <a:srgbClr val="FF0000"/>
                </a:solidFill>
              </a:rPr>
            </a:br>
            <a:r>
              <a:rPr lang="en-US" sz="4000" b="1" smtClean="0">
                <a:solidFill>
                  <a:srgbClr val="FF0000"/>
                </a:solidFill>
              </a:rPr>
              <a:t>ORDERED </a:t>
            </a:r>
            <a:r>
              <a:rPr lang="en-US" sz="4000" b="1">
                <a:solidFill>
                  <a:srgbClr val="FF0000"/>
                </a:solidFill>
              </a:rPr>
              <a:t>!</a:t>
            </a:r>
            <a:endParaRPr lang="de-DE" sz="48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181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971</Words>
  <Application>Microsoft Office PowerPoint</Application>
  <PresentationFormat>Bildschirmpräsentation (4:3)</PresentationFormat>
  <Paragraphs>238</Paragraphs>
  <Slides>16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Office</vt:lpstr>
      <vt:lpstr>Ulead PhotoImpact Image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Michel Firholz</dc:creator>
  <cp:lastModifiedBy>Michel Firholz</cp:lastModifiedBy>
  <cp:revision>87</cp:revision>
  <dcterms:created xsi:type="dcterms:W3CDTF">2020-12-23T09:44:09Z</dcterms:created>
  <dcterms:modified xsi:type="dcterms:W3CDTF">2021-01-06T02:36:09Z</dcterms:modified>
</cp:coreProperties>
</file>